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46"/>
  </p:notesMasterIdLst>
  <p:handoutMasterIdLst>
    <p:handoutMasterId r:id="rId47"/>
  </p:handoutMasterIdLst>
  <p:sldIdLst>
    <p:sldId id="358" r:id="rId3"/>
    <p:sldId id="362" r:id="rId4"/>
    <p:sldId id="384" r:id="rId5"/>
    <p:sldId id="678" r:id="rId6"/>
    <p:sldId id="363" r:id="rId7"/>
    <p:sldId id="679" r:id="rId8"/>
    <p:sldId id="680" r:id="rId9"/>
    <p:sldId id="408" r:id="rId10"/>
    <p:sldId id="367" r:id="rId11"/>
    <p:sldId id="681" r:id="rId12"/>
    <p:sldId id="682" r:id="rId13"/>
    <p:sldId id="683" r:id="rId14"/>
    <p:sldId id="684" r:id="rId15"/>
    <p:sldId id="387" r:id="rId16"/>
    <p:sldId id="403" r:id="rId17"/>
    <p:sldId id="686" r:id="rId18"/>
    <p:sldId id="685" r:id="rId19"/>
    <p:sldId id="430" r:id="rId20"/>
    <p:sldId id="688" r:id="rId21"/>
    <p:sldId id="687" r:id="rId22"/>
    <p:sldId id="698" r:id="rId23"/>
    <p:sldId id="699" r:id="rId24"/>
    <p:sldId id="700" r:id="rId25"/>
    <p:sldId id="701" r:id="rId26"/>
    <p:sldId id="689" r:id="rId27"/>
    <p:sldId id="690" r:id="rId28"/>
    <p:sldId id="691" r:id="rId29"/>
    <p:sldId id="692" r:id="rId30"/>
    <p:sldId id="693" r:id="rId31"/>
    <p:sldId id="696" r:id="rId32"/>
    <p:sldId id="389" r:id="rId33"/>
    <p:sldId id="404" r:id="rId34"/>
    <p:sldId id="393" r:id="rId35"/>
    <p:sldId id="394" r:id="rId36"/>
    <p:sldId id="395" r:id="rId37"/>
    <p:sldId id="396" r:id="rId38"/>
    <p:sldId id="397" r:id="rId39"/>
    <p:sldId id="401" r:id="rId40"/>
    <p:sldId id="402" r:id="rId41"/>
    <p:sldId id="405" r:id="rId42"/>
    <p:sldId id="406" r:id="rId43"/>
    <p:sldId id="407" r:id="rId44"/>
    <p:sldId id="359" r:id="rId45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2872168-4C66-4590-8D03-255871110E62}">
          <p14:sldIdLst>
            <p14:sldId id="358"/>
            <p14:sldId id="362"/>
            <p14:sldId id="384"/>
            <p14:sldId id="678"/>
            <p14:sldId id="363"/>
            <p14:sldId id="679"/>
            <p14:sldId id="680"/>
            <p14:sldId id="408"/>
            <p14:sldId id="367"/>
            <p14:sldId id="681"/>
            <p14:sldId id="682"/>
            <p14:sldId id="683"/>
            <p14:sldId id="684"/>
            <p14:sldId id="387"/>
            <p14:sldId id="403"/>
            <p14:sldId id="686"/>
            <p14:sldId id="685"/>
            <p14:sldId id="430"/>
            <p14:sldId id="688"/>
            <p14:sldId id="687"/>
            <p14:sldId id="698"/>
            <p14:sldId id="699"/>
            <p14:sldId id="700"/>
            <p14:sldId id="701"/>
            <p14:sldId id="689"/>
            <p14:sldId id="690"/>
            <p14:sldId id="691"/>
            <p14:sldId id="692"/>
            <p14:sldId id="693"/>
            <p14:sldId id="696"/>
            <p14:sldId id="389"/>
            <p14:sldId id="404"/>
            <p14:sldId id="393"/>
            <p14:sldId id="394"/>
            <p14:sldId id="395"/>
            <p14:sldId id="396"/>
            <p14:sldId id="397"/>
            <p14:sldId id="401"/>
            <p14:sldId id="402"/>
            <p14:sldId id="405"/>
            <p14:sldId id="406"/>
            <p14:sldId id="407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4F1C43B-EC2A-D15B-1F26-45668026FEDD}" name="Köhler, Pauline" initials="" userId="S::s7361335@tu-dresden.de::b5126fb9-d591-41fd-9c26-0adb1083ed25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nder, Robert" initials="ZR" lastIdx="11" clrIdx="0">
    <p:extLst>
      <p:ext uri="{19B8F6BF-5375-455C-9EA6-DF929625EA0E}">
        <p15:presenceInfo xmlns:p15="http://schemas.microsoft.com/office/powerpoint/2012/main" userId="S-1-5-21-2361800232-213331468-3115616407-478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B2D4"/>
    <a:srgbClr val="FF5451"/>
    <a:srgbClr val="262A31"/>
    <a:srgbClr val="B2B2B2"/>
    <a:srgbClr val="C9C9C9"/>
    <a:srgbClr val="969696"/>
    <a:srgbClr val="4D4D4D"/>
    <a:srgbClr val="24242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48" autoAdjust="0"/>
    <p:restoredTop sz="82575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1064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8/10/relationships/authors" Target="author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-Arbeitsblat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'gegründete Teams'!$A$804:$A$810</c:f>
              <c:strCache>
                <c:ptCount val="7"/>
                <c:pt idx="0">
                  <c:v>Sonstige Dienstleistungen</c:v>
                </c:pt>
                <c:pt idx="1">
                  <c:v>Verarbeitendes Gewerbe</c:v>
                </c:pt>
                <c:pt idx="2">
                  <c:v>Gastronomie, Freizeit und Tourismus</c:v>
                </c:pt>
                <c:pt idx="3">
                  <c:v>Kreativwirtschaft &amp; Medien</c:v>
                </c:pt>
                <c:pt idx="4">
                  <c:v>Wissensintensive Dienstleistungen</c:v>
                </c:pt>
                <c:pt idx="5">
                  <c:v>IT und online-basierte Dienstleistungen </c:v>
                </c:pt>
                <c:pt idx="6">
                  <c:v>Gesundheitswirtschaft und Medizintechnik</c:v>
                </c:pt>
              </c:strCache>
            </c:strRef>
          </c:cat>
          <c:val>
            <c:numRef>
              <c:f>'gegründete Teams'!$B$804:$B$810</c:f>
              <c:numCache>
                <c:formatCode>General</c:formatCode>
                <c:ptCount val="7"/>
                <c:pt idx="0">
                  <c:v>17</c:v>
                </c:pt>
                <c:pt idx="1">
                  <c:v>25</c:v>
                </c:pt>
                <c:pt idx="2">
                  <c:v>46</c:v>
                </c:pt>
                <c:pt idx="3">
                  <c:v>230</c:v>
                </c:pt>
                <c:pt idx="4">
                  <c:v>229</c:v>
                </c:pt>
                <c:pt idx="5">
                  <c:v>95</c:v>
                </c:pt>
                <c:pt idx="6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84-1346-BA85-F03C50C435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116833664"/>
        <c:axId val="116855936"/>
      </c:barChart>
      <c:catAx>
        <c:axId val="116833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all" spc="15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6855936"/>
        <c:crosses val="autoZero"/>
        <c:auto val="1"/>
        <c:lblAlgn val="ctr"/>
        <c:lblOffset val="100"/>
        <c:noMultiLvlLbl val="0"/>
      </c:catAx>
      <c:valAx>
        <c:axId val="116855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chemeClr val="tx1"/>
                    </a:solidFill>
                  </a:rPr>
                  <a:t>Anzahl der Gründungen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6833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C6C6C6">
        <a:lumMod val="20000"/>
        <a:lumOff val="80000"/>
      </a:srgbClr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 sz="1600"/>
      </a:pPr>
      <a:endParaRPr lang="de-DE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6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900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C73211-5E71-1A4D-92B6-5144DCC0F17A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AC258B78-FA05-5043-BE79-907D4457A557}">
      <dgm:prSet phldrT="[Text]"/>
      <dgm:spPr/>
      <dgm:t>
        <a:bodyPr/>
        <a:lstStyle/>
        <a:p>
          <a:r>
            <a:rPr lang="de-DE" dirty="0"/>
            <a:t>Sensibilisierung</a:t>
          </a:r>
        </a:p>
      </dgm:t>
    </dgm:pt>
    <dgm:pt modelId="{7A0120E6-4AB4-A748-B421-A03C1D3CC110}" type="parTrans" cxnId="{C747DFED-C1D5-4F43-951A-7BABF2BCA20E}">
      <dgm:prSet/>
      <dgm:spPr/>
      <dgm:t>
        <a:bodyPr/>
        <a:lstStyle/>
        <a:p>
          <a:endParaRPr lang="de-DE"/>
        </a:p>
      </dgm:t>
    </dgm:pt>
    <dgm:pt modelId="{57615BB0-6B6C-444A-AA54-3C074DC92B9D}" type="sibTrans" cxnId="{C747DFED-C1D5-4F43-951A-7BABF2BCA20E}">
      <dgm:prSet/>
      <dgm:spPr/>
      <dgm:t>
        <a:bodyPr/>
        <a:lstStyle/>
        <a:p>
          <a:endParaRPr lang="de-DE"/>
        </a:p>
      </dgm:t>
    </dgm:pt>
    <dgm:pt modelId="{ED3892CE-B241-8141-8170-91BD51413F9C}">
      <dgm:prSet phldrT="[Text]"/>
      <dgm:spPr/>
      <dgm:t>
        <a:bodyPr/>
        <a:lstStyle/>
        <a:p>
          <a:r>
            <a:rPr lang="de-DE" dirty="0" err="1"/>
            <a:t>Prototyping</a:t>
          </a:r>
          <a:endParaRPr lang="de-DE" dirty="0"/>
        </a:p>
      </dgm:t>
    </dgm:pt>
    <dgm:pt modelId="{EF03FA36-E657-4C41-B872-A739B36A3898}" type="parTrans" cxnId="{F8208F45-9BA0-B340-9353-635A1D8C6AFC}">
      <dgm:prSet/>
      <dgm:spPr/>
      <dgm:t>
        <a:bodyPr/>
        <a:lstStyle/>
        <a:p>
          <a:endParaRPr lang="de-DE"/>
        </a:p>
      </dgm:t>
    </dgm:pt>
    <dgm:pt modelId="{A6AE3110-437A-9846-9E84-D0A7BEB79F66}" type="sibTrans" cxnId="{F8208F45-9BA0-B340-9353-635A1D8C6AFC}">
      <dgm:prSet/>
      <dgm:spPr/>
      <dgm:t>
        <a:bodyPr/>
        <a:lstStyle/>
        <a:p>
          <a:endParaRPr lang="de-DE"/>
        </a:p>
      </dgm:t>
    </dgm:pt>
    <dgm:pt modelId="{210D5457-D122-F242-995D-8251DCF037A5}">
      <dgm:prSet phldrT="[Text]"/>
      <dgm:spPr/>
      <dgm:t>
        <a:bodyPr/>
        <a:lstStyle/>
        <a:p>
          <a:r>
            <a:rPr lang="de-DE" dirty="0"/>
            <a:t>Gründungs-coaching</a:t>
          </a:r>
        </a:p>
      </dgm:t>
    </dgm:pt>
    <dgm:pt modelId="{08B355E9-6260-5441-BEE5-D177464FFF1F}" type="parTrans" cxnId="{0ED64DC4-DF87-D64A-8CAD-02CA9670CB1A}">
      <dgm:prSet/>
      <dgm:spPr/>
      <dgm:t>
        <a:bodyPr/>
        <a:lstStyle/>
        <a:p>
          <a:endParaRPr lang="de-DE"/>
        </a:p>
      </dgm:t>
    </dgm:pt>
    <dgm:pt modelId="{834B26F7-4640-CC4E-A3FF-BC141410E233}" type="sibTrans" cxnId="{0ED64DC4-DF87-D64A-8CAD-02CA9670CB1A}">
      <dgm:prSet/>
      <dgm:spPr/>
      <dgm:t>
        <a:bodyPr/>
        <a:lstStyle/>
        <a:p>
          <a:endParaRPr lang="de-DE"/>
        </a:p>
      </dgm:t>
    </dgm:pt>
    <dgm:pt modelId="{C2289DDF-69E6-474B-9412-42D9988D1BCE}">
      <dgm:prSet/>
      <dgm:spPr/>
      <dgm:t>
        <a:bodyPr/>
        <a:lstStyle/>
        <a:p>
          <a:r>
            <a:rPr lang="de-DE" dirty="0"/>
            <a:t>Markteintritts-</a:t>
          </a:r>
          <a:r>
            <a:rPr lang="de-DE" dirty="0" err="1"/>
            <a:t>acceleration</a:t>
          </a:r>
          <a:endParaRPr lang="de-DE" dirty="0"/>
        </a:p>
      </dgm:t>
    </dgm:pt>
    <dgm:pt modelId="{27C1B280-6F95-2146-9787-8DCB9DC96481}" type="parTrans" cxnId="{7AD65817-A0ED-354E-AF4A-CDB8BA985ADF}">
      <dgm:prSet/>
      <dgm:spPr/>
      <dgm:t>
        <a:bodyPr/>
        <a:lstStyle/>
        <a:p>
          <a:endParaRPr lang="de-DE"/>
        </a:p>
      </dgm:t>
    </dgm:pt>
    <dgm:pt modelId="{602A6EBE-50C4-2A4C-BED5-3CCCF330FFDB}" type="sibTrans" cxnId="{7AD65817-A0ED-354E-AF4A-CDB8BA985ADF}">
      <dgm:prSet/>
      <dgm:spPr/>
      <dgm:t>
        <a:bodyPr/>
        <a:lstStyle/>
        <a:p>
          <a:endParaRPr lang="de-DE"/>
        </a:p>
      </dgm:t>
    </dgm:pt>
    <dgm:pt modelId="{0FF3DC96-397C-DD4D-8306-2BF48EDAAAD7}" type="pres">
      <dgm:prSet presAssocID="{D4C73211-5E71-1A4D-92B6-5144DCC0F17A}" presName="Name0" presStyleCnt="0">
        <dgm:presLayoutVars>
          <dgm:dir/>
          <dgm:resizeHandles val="exact"/>
        </dgm:presLayoutVars>
      </dgm:prSet>
      <dgm:spPr/>
    </dgm:pt>
    <dgm:pt modelId="{97F6B7AA-E46A-5B45-AA4E-04E2473BFF24}" type="pres">
      <dgm:prSet presAssocID="{AC258B78-FA05-5043-BE79-907D4457A557}" presName="node" presStyleLbl="node1" presStyleIdx="0" presStyleCnt="4">
        <dgm:presLayoutVars>
          <dgm:bulletEnabled val="1"/>
        </dgm:presLayoutVars>
      </dgm:prSet>
      <dgm:spPr/>
    </dgm:pt>
    <dgm:pt modelId="{C33B7712-5388-984B-835B-0633000365A8}" type="pres">
      <dgm:prSet presAssocID="{57615BB0-6B6C-444A-AA54-3C074DC92B9D}" presName="sibTrans" presStyleLbl="sibTrans2D1" presStyleIdx="0" presStyleCnt="3"/>
      <dgm:spPr/>
    </dgm:pt>
    <dgm:pt modelId="{3E70ED8E-05A5-BF47-A386-B899285D85DA}" type="pres">
      <dgm:prSet presAssocID="{57615BB0-6B6C-444A-AA54-3C074DC92B9D}" presName="connectorText" presStyleLbl="sibTrans2D1" presStyleIdx="0" presStyleCnt="3"/>
      <dgm:spPr/>
    </dgm:pt>
    <dgm:pt modelId="{9FAAE96F-2241-0A41-9455-CF4536B32455}" type="pres">
      <dgm:prSet presAssocID="{ED3892CE-B241-8141-8170-91BD51413F9C}" presName="node" presStyleLbl="node1" presStyleIdx="1" presStyleCnt="4">
        <dgm:presLayoutVars>
          <dgm:bulletEnabled val="1"/>
        </dgm:presLayoutVars>
      </dgm:prSet>
      <dgm:spPr/>
    </dgm:pt>
    <dgm:pt modelId="{88D8B53C-82A6-4E4E-B7E0-CAEE327F91FD}" type="pres">
      <dgm:prSet presAssocID="{A6AE3110-437A-9846-9E84-D0A7BEB79F66}" presName="sibTrans" presStyleLbl="sibTrans2D1" presStyleIdx="1" presStyleCnt="3"/>
      <dgm:spPr/>
    </dgm:pt>
    <dgm:pt modelId="{84CAE8C9-7007-954F-A01A-BBAB8102B09E}" type="pres">
      <dgm:prSet presAssocID="{A6AE3110-437A-9846-9E84-D0A7BEB79F66}" presName="connectorText" presStyleLbl="sibTrans2D1" presStyleIdx="1" presStyleCnt="3"/>
      <dgm:spPr/>
    </dgm:pt>
    <dgm:pt modelId="{52160FF2-92AB-EB42-87BB-A367157E0797}" type="pres">
      <dgm:prSet presAssocID="{210D5457-D122-F242-995D-8251DCF037A5}" presName="node" presStyleLbl="node1" presStyleIdx="2" presStyleCnt="4">
        <dgm:presLayoutVars>
          <dgm:bulletEnabled val="1"/>
        </dgm:presLayoutVars>
      </dgm:prSet>
      <dgm:spPr/>
    </dgm:pt>
    <dgm:pt modelId="{FA6280EC-4D6E-8845-B4E0-2CA17DF6B345}" type="pres">
      <dgm:prSet presAssocID="{834B26F7-4640-CC4E-A3FF-BC141410E233}" presName="sibTrans" presStyleLbl="sibTrans2D1" presStyleIdx="2" presStyleCnt="3"/>
      <dgm:spPr/>
    </dgm:pt>
    <dgm:pt modelId="{44DC311F-CECE-8143-9DE4-5C302FE30D0C}" type="pres">
      <dgm:prSet presAssocID="{834B26F7-4640-CC4E-A3FF-BC141410E233}" presName="connectorText" presStyleLbl="sibTrans2D1" presStyleIdx="2" presStyleCnt="3"/>
      <dgm:spPr/>
    </dgm:pt>
    <dgm:pt modelId="{8363FF11-57EB-564A-8A86-7A50118E304D}" type="pres">
      <dgm:prSet presAssocID="{C2289DDF-69E6-474B-9412-42D9988D1BCE}" presName="node" presStyleLbl="node1" presStyleIdx="3" presStyleCnt="4">
        <dgm:presLayoutVars>
          <dgm:bulletEnabled val="1"/>
        </dgm:presLayoutVars>
      </dgm:prSet>
      <dgm:spPr/>
    </dgm:pt>
  </dgm:ptLst>
  <dgm:cxnLst>
    <dgm:cxn modelId="{7AD65817-A0ED-354E-AF4A-CDB8BA985ADF}" srcId="{D4C73211-5E71-1A4D-92B6-5144DCC0F17A}" destId="{C2289DDF-69E6-474B-9412-42D9988D1BCE}" srcOrd="3" destOrd="0" parTransId="{27C1B280-6F95-2146-9787-8DCB9DC96481}" sibTransId="{602A6EBE-50C4-2A4C-BED5-3CCCF330FFDB}"/>
    <dgm:cxn modelId="{3133F737-8D42-C543-A0C0-8D015A2E5F7F}" type="presOf" srcId="{57615BB0-6B6C-444A-AA54-3C074DC92B9D}" destId="{3E70ED8E-05A5-BF47-A386-B899285D85DA}" srcOrd="1" destOrd="0" presId="urn:microsoft.com/office/officeart/2005/8/layout/process1"/>
    <dgm:cxn modelId="{755A4539-8749-E04B-9735-E9072839203C}" type="presOf" srcId="{C2289DDF-69E6-474B-9412-42D9988D1BCE}" destId="{8363FF11-57EB-564A-8A86-7A50118E304D}" srcOrd="0" destOrd="0" presId="urn:microsoft.com/office/officeart/2005/8/layout/process1"/>
    <dgm:cxn modelId="{F8208F45-9BA0-B340-9353-635A1D8C6AFC}" srcId="{D4C73211-5E71-1A4D-92B6-5144DCC0F17A}" destId="{ED3892CE-B241-8141-8170-91BD51413F9C}" srcOrd="1" destOrd="0" parTransId="{EF03FA36-E657-4C41-B872-A739B36A3898}" sibTransId="{A6AE3110-437A-9846-9E84-D0A7BEB79F66}"/>
    <dgm:cxn modelId="{89D14B53-F164-5C45-B85A-D2C276988E60}" type="presOf" srcId="{ED3892CE-B241-8141-8170-91BD51413F9C}" destId="{9FAAE96F-2241-0A41-9455-CF4536B32455}" srcOrd="0" destOrd="0" presId="urn:microsoft.com/office/officeart/2005/8/layout/process1"/>
    <dgm:cxn modelId="{C175176C-5217-9845-9896-B3A7B01F8562}" type="presOf" srcId="{A6AE3110-437A-9846-9E84-D0A7BEB79F66}" destId="{88D8B53C-82A6-4E4E-B7E0-CAEE327F91FD}" srcOrd="0" destOrd="0" presId="urn:microsoft.com/office/officeart/2005/8/layout/process1"/>
    <dgm:cxn modelId="{7E7F9071-F6E3-5A45-BDB1-F48444E373EA}" type="presOf" srcId="{210D5457-D122-F242-995D-8251DCF037A5}" destId="{52160FF2-92AB-EB42-87BB-A367157E0797}" srcOrd="0" destOrd="0" presId="urn:microsoft.com/office/officeart/2005/8/layout/process1"/>
    <dgm:cxn modelId="{8DF95092-7462-1341-AAF4-818DEB656C0A}" type="presOf" srcId="{A6AE3110-437A-9846-9E84-D0A7BEB79F66}" destId="{84CAE8C9-7007-954F-A01A-BBAB8102B09E}" srcOrd="1" destOrd="0" presId="urn:microsoft.com/office/officeart/2005/8/layout/process1"/>
    <dgm:cxn modelId="{F2144B94-9EE6-5947-AE3D-BE4041BD692F}" type="presOf" srcId="{AC258B78-FA05-5043-BE79-907D4457A557}" destId="{97F6B7AA-E46A-5B45-AA4E-04E2473BFF24}" srcOrd="0" destOrd="0" presId="urn:microsoft.com/office/officeart/2005/8/layout/process1"/>
    <dgm:cxn modelId="{1BA8279C-7E98-6841-908D-17B9483D2B30}" type="presOf" srcId="{57615BB0-6B6C-444A-AA54-3C074DC92B9D}" destId="{C33B7712-5388-984B-835B-0633000365A8}" srcOrd="0" destOrd="0" presId="urn:microsoft.com/office/officeart/2005/8/layout/process1"/>
    <dgm:cxn modelId="{77700FBE-0677-5D49-94A0-30473886D246}" type="presOf" srcId="{D4C73211-5E71-1A4D-92B6-5144DCC0F17A}" destId="{0FF3DC96-397C-DD4D-8306-2BF48EDAAAD7}" srcOrd="0" destOrd="0" presId="urn:microsoft.com/office/officeart/2005/8/layout/process1"/>
    <dgm:cxn modelId="{0ED64DC4-DF87-D64A-8CAD-02CA9670CB1A}" srcId="{D4C73211-5E71-1A4D-92B6-5144DCC0F17A}" destId="{210D5457-D122-F242-995D-8251DCF037A5}" srcOrd="2" destOrd="0" parTransId="{08B355E9-6260-5441-BEE5-D177464FFF1F}" sibTransId="{834B26F7-4640-CC4E-A3FF-BC141410E233}"/>
    <dgm:cxn modelId="{C747DFED-C1D5-4F43-951A-7BABF2BCA20E}" srcId="{D4C73211-5E71-1A4D-92B6-5144DCC0F17A}" destId="{AC258B78-FA05-5043-BE79-907D4457A557}" srcOrd="0" destOrd="0" parTransId="{7A0120E6-4AB4-A748-B421-A03C1D3CC110}" sibTransId="{57615BB0-6B6C-444A-AA54-3C074DC92B9D}"/>
    <dgm:cxn modelId="{D32A59F9-EE46-4E45-9F49-0FFF42ECABE5}" type="presOf" srcId="{834B26F7-4640-CC4E-A3FF-BC141410E233}" destId="{FA6280EC-4D6E-8845-B4E0-2CA17DF6B345}" srcOrd="0" destOrd="0" presId="urn:microsoft.com/office/officeart/2005/8/layout/process1"/>
    <dgm:cxn modelId="{D94C2BFB-7B37-3A4F-AC3F-7D0D02BC504F}" type="presOf" srcId="{834B26F7-4640-CC4E-A3FF-BC141410E233}" destId="{44DC311F-CECE-8143-9DE4-5C302FE30D0C}" srcOrd="1" destOrd="0" presId="urn:microsoft.com/office/officeart/2005/8/layout/process1"/>
    <dgm:cxn modelId="{1AF0B083-FB33-7940-88F0-4332EDAFC0F1}" type="presParOf" srcId="{0FF3DC96-397C-DD4D-8306-2BF48EDAAAD7}" destId="{97F6B7AA-E46A-5B45-AA4E-04E2473BFF24}" srcOrd="0" destOrd="0" presId="urn:microsoft.com/office/officeart/2005/8/layout/process1"/>
    <dgm:cxn modelId="{25A03F6D-02CC-BE49-A412-8B407B477A02}" type="presParOf" srcId="{0FF3DC96-397C-DD4D-8306-2BF48EDAAAD7}" destId="{C33B7712-5388-984B-835B-0633000365A8}" srcOrd="1" destOrd="0" presId="urn:microsoft.com/office/officeart/2005/8/layout/process1"/>
    <dgm:cxn modelId="{7740102A-F7D2-9E42-8EDE-9D7737824DA5}" type="presParOf" srcId="{C33B7712-5388-984B-835B-0633000365A8}" destId="{3E70ED8E-05A5-BF47-A386-B899285D85DA}" srcOrd="0" destOrd="0" presId="urn:microsoft.com/office/officeart/2005/8/layout/process1"/>
    <dgm:cxn modelId="{DE71E148-EA26-BF45-BB11-86C281686520}" type="presParOf" srcId="{0FF3DC96-397C-DD4D-8306-2BF48EDAAAD7}" destId="{9FAAE96F-2241-0A41-9455-CF4536B32455}" srcOrd="2" destOrd="0" presId="urn:microsoft.com/office/officeart/2005/8/layout/process1"/>
    <dgm:cxn modelId="{9237133F-E7F7-0D4F-AC6A-91C50EC895AE}" type="presParOf" srcId="{0FF3DC96-397C-DD4D-8306-2BF48EDAAAD7}" destId="{88D8B53C-82A6-4E4E-B7E0-CAEE327F91FD}" srcOrd="3" destOrd="0" presId="urn:microsoft.com/office/officeart/2005/8/layout/process1"/>
    <dgm:cxn modelId="{8161C668-8F00-6041-B740-B77586070DCF}" type="presParOf" srcId="{88D8B53C-82A6-4E4E-B7E0-CAEE327F91FD}" destId="{84CAE8C9-7007-954F-A01A-BBAB8102B09E}" srcOrd="0" destOrd="0" presId="urn:microsoft.com/office/officeart/2005/8/layout/process1"/>
    <dgm:cxn modelId="{FBE91610-9CCB-3B42-893C-63E7645A64CD}" type="presParOf" srcId="{0FF3DC96-397C-DD4D-8306-2BF48EDAAAD7}" destId="{52160FF2-92AB-EB42-87BB-A367157E0797}" srcOrd="4" destOrd="0" presId="urn:microsoft.com/office/officeart/2005/8/layout/process1"/>
    <dgm:cxn modelId="{6E9E1C80-A1FB-A04E-ABDC-F3653F9940EB}" type="presParOf" srcId="{0FF3DC96-397C-DD4D-8306-2BF48EDAAAD7}" destId="{FA6280EC-4D6E-8845-B4E0-2CA17DF6B345}" srcOrd="5" destOrd="0" presId="urn:microsoft.com/office/officeart/2005/8/layout/process1"/>
    <dgm:cxn modelId="{B7822288-3B1C-B94F-817F-1F495CE662F9}" type="presParOf" srcId="{FA6280EC-4D6E-8845-B4E0-2CA17DF6B345}" destId="{44DC311F-CECE-8143-9DE4-5C302FE30D0C}" srcOrd="0" destOrd="0" presId="urn:microsoft.com/office/officeart/2005/8/layout/process1"/>
    <dgm:cxn modelId="{7F897D5F-F44E-0245-975C-35C1C29F0FD6}" type="presParOf" srcId="{0FF3DC96-397C-DD4D-8306-2BF48EDAAAD7}" destId="{8363FF11-57EB-564A-8A86-7A50118E304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C73211-5E71-1A4D-92B6-5144DCC0F17A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AC258B78-FA05-5043-BE79-907D4457A557}">
      <dgm:prSet phldrT="[Text]" custT="1"/>
      <dgm:spPr>
        <a:solidFill>
          <a:schemeClr val="accent1"/>
        </a:solidFill>
      </dgm:spPr>
      <dgm:t>
        <a:bodyPr/>
        <a:lstStyle/>
        <a:p>
          <a:r>
            <a:rPr lang="de-DE" sz="1400" b="1" dirty="0"/>
            <a:t>Phase 1</a:t>
          </a:r>
        </a:p>
        <a:p>
          <a:r>
            <a:rPr lang="de-DE" sz="1400" dirty="0"/>
            <a:t>Geschäftsmodell-entwicklung</a:t>
          </a:r>
        </a:p>
      </dgm:t>
    </dgm:pt>
    <dgm:pt modelId="{7A0120E6-4AB4-A748-B421-A03C1D3CC110}" type="parTrans" cxnId="{C747DFED-C1D5-4F43-951A-7BABF2BCA20E}">
      <dgm:prSet/>
      <dgm:spPr/>
      <dgm:t>
        <a:bodyPr/>
        <a:lstStyle/>
        <a:p>
          <a:endParaRPr lang="de-DE" sz="1400"/>
        </a:p>
      </dgm:t>
    </dgm:pt>
    <dgm:pt modelId="{57615BB0-6B6C-444A-AA54-3C074DC92B9D}" type="sibTrans" cxnId="{C747DFED-C1D5-4F43-951A-7BABF2BCA20E}">
      <dgm:prSet custT="1"/>
      <dgm:spPr/>
      <dgm:t>
        <a:bodyPr/>
        <a:lstStyle/>
        <a:p>
          <a:endParaRPr lang="de-DE" sz="1400"/>
        </a:p>
      </dgm:t>
    </dgm:pt>
    <dgm:pt modelId="{ED3892CE-B241-8141-8170-91BD51413F9C}">
      <dgm:prSet phldrT="[Text]" custT="1"/>
      <dgm:spPr>
        <a:solidFill>
          <a:schemeClr val="accent1"/>
        </a:solidFill>
      </dgm:spPr>
      <dgm:t>
        <a:bodyPr/>
        <a:lstStyle/>
        <a:p>
          <a:r>
            <a:rPr lang="de-DE" sz="1400" b="1" dirty="0"/>
            <a:t>Phase 2</a:t>
          </a:r>
        </a:p>
        <a:p>
          <a:r>
            <a:rPr lang="de-DE" sz="1400" dirty="0"/>
            <a:t>Umsetzung und Teambildung</a:t>
          </a:r>
        </a:p>
      </dgm:t>
    </dgm:pt>
    <dgm:pt modelId="{EF03FA36-E657-4C41-B872-A739B36A3898}" type="parTrans" cxnId="{F8208F45-9BA0-B340-9353-635A1D8C6AFC}">
      <dgm:prSet/>
      <dgm:spPr/>
      <dgm:t>
        <a:bodyPr/>
        <a:lstStyle/>
        <a:p>
          <a:endParaRPr lang="de-DE" sz="1400"/>
        </a:p>
      </dgm:t>
    </dgm:pt>
    <dgm:pt modelId="{A6AE3110-437A-9846-9E84-D0A7BEB79F66}" type="sibTrans" cxnId="{F8208F45-9BA0-B340-9353-635A1D8C6AFC}">
      <dgm:prSet custT="1"/>
      <dgm:spPr/>
      <dgm:t>
        <a:bodyPr/>
        <a:lstStyle/>
        <a:p>
          <a:endParaRPr lang="de-DE" sz="1400"/>
        </a:p>
      </dgm:t>
    </dgm:pt>
    <dgm:pt modelId="{210D5457-D122-F242-995D-8251DCF037A5}">
      <dgm:prSet phldrT="[Text]" custT="1"/>
      <dgm:spPr>
        <a:solidFill>
          <a:schemeClr val="accent1"/>
        </a:solidFill>
      </dgm:spPr>
      <dgm:t>
        <a:bodyPr/>
        <a:lstStyle/>
        <a:p>
          <a:r>
            <a:rPr lang="de-DE" sz="1400" b="1" dirty="0"/>
            <a:t>Phase 3 </a:t>
          </a:r>
        </a:p>
        <a:p>
          <a:r>
            <a:rPr lang="de-DE" sz="1400" dirty="0"/>
            <a:t>Finanzierung und Vernetzung</a:t>
          </a:r>
        </a:p>
      </dgm:t>
    </dgm:pt>
    <dgm:pt modelId="{08B355E9-6260-5441-BEE5-D177464FFF1F}" type="parTrans" cxnId="{0ED64DC4-DF87-D64A-8CAD-02CA9670CB1A}">
      <dgm:prSet/>
      <dgm:spPr/>
      <dgm:t>
        <a:bodyPr/>
        <a:lstStyle/>
        <a:p>
          <a:endParaRPr lang="de-DE" sz="1400"/>
        </a:p>
      </dgm:t>
    </dgm:pt>
    <dgm:pt modelId="{834B26F7-4640-CC4E-A3FF-BC141410E233}" type="sibTrans" cxnId="{0ED64DC4-DF87-D64A-8CAD-02CA9670CB1A}">
      <dgm:prSet custT="1"/>
      <dgm:spPr/>
      <dgm:t>
        <a:bodyPr/>
        <a:lstStyle/>
        <a:p>
          <a:endParaRPr lang="de-DE" sz="1400"/>
        </a:p>
      </dgm:t>
    </dgm:pt>
    <dgm:pt modelId="{0FF3DC96-397C-DD4D-8306-2BF48EDAAAD7}" type="pres">
      <dgm:prSet presAssocID="{D4C73211-5E71-1A4D-92B6-5144DCC0F17A}" presName="Name0" presStyleCnt="0">
        <dgm:presLayoutVars>
          <dgm:dir/>
          <dgm:resizeHandles val="exact"/>
        </dgm:presLayoutVars>
      </dgm:prSet>
      <dgm:spPr/>
    </dgm:pt>
    <dgm:pt modelId="{97F6B7AA-E46A-5B45-AA4E-04E2473BFF24}" type="pres">
      <dgm:prSet presAssocID="{AC258B78-FA05-5043-BE79-907D4457A557}" presName="node" presStyleLbl="node1" presStyleIdx="0" presStyleCnt="3">
        <dgm:presLayoutVars>
          <dgm:bulletEnabled val="1"/>
        </dgm:presLayoutVars>
      </dgm:prSet>
      <dgm:spPr/>
    </dgm:pt>
    <dgm:pt modelId="{C33B7712-5388-984B-835B-0633000365A8}" type="pres">
      <dgm:prSet presAssocID="{57615BB0-6B6C-444A-AA54-3C074DC92B9D}" presName="sibTrans" presStyleLbl="sibTrans2D1" presStyleIdx="0" presStyleCnt="2"/>
      <dgm:spPr/>
    </dgm:pt>
    <dgm:pt modelId="{3E70ED8E-05A5-BF47-A386-B899285D85DA}" type="pres">
      <dgm:prSet presAssocID="{57615BB0-6B6C-444A-AA54-3C074DC92B9D}" presName="connectorText" presStyleLbl="sibTrans2D1" presStyleIdx="0" presStyleCnt="2"/>
      <dgm:spPr/>
    </dgm:pt>
    <dgm:pt modelId="{9FAAE96F-2241-0A41-9455-CF4536B32455}" type="pres">
      <dgm:prSet presAssocID="{ED3892CE-B241-8141-8170-91BD51413F9C}" presName="node" presStyleLbl="node1" presStyleIdx="1" presStyleCnt="3" custLinFactNeighborX="1355" custLinFactNeighborY="0">
        <dgm:presLayoutVars>
          <dgm:bulletEnabled val="1"/>
        </dgm:presLayoutVars>
      </dgm:prSet>
      <dgm:spPr/>
    </dgm:pt>
    <dgm:pt modelId="{88D8B53C-82A6-4E4E-B7E0-CAEE327F91FD}" type="pres">
      <dgm:prSet presAssocID="{A6AE3110-437A-9846-9E84-D0A7BEB79F66}" presName="sibTrans" presStyleLbl="sibTrans2D1" presStyleIdx="1" presStyleCnt="2"/>
      <dgm:spPr/>
    </dgm:pt>
    <dgm:pt modelId="{84CAE8C9-7007-954F-A01A-BBAB8102B09E}" type="pres">
      <dgm:prSet presAssocID="{A6AE3110-437A-9846-9E84-D0A7BEB79F66}" presName="connectorText" presStyleLbl="sibTrans2D1" presStyleIdx="1" presStyleCnt="2"/>
      <dgm:spPr/>
    </dgm:pt>
    <dgm:pt modelId="{52160FF2-92AB-EB42-87BB-A367157E0797}" type="pres">
      <dgm:prSet presAssocID="{210D5457-D122-F242-995D-8251DCF037A5}" presName="node" presStyleLbl="node1" presStyleIdx="2" presStyleCnt="3">
        <dgm:presLayoutVars>
          <dgm:bulletEnabled val="1"/>
        </dgm:presLayoutVars>
      </dgm:prSet>
      <dgm:spPr/>
    </dgm:pt>
  </dgm:ptLst>
  <dgm:cxnLst>
    <dgm:cxn modelId="{3133F737-8D42-C543-A0C0-8D015A2E5F7F}" type="presOf" srcId="{57615BB0-6B6C-444A-AA54-3C074DC92B9D}" destId="{3E70ED8E-05A5-BF47-A386-B899285D85DA}" srcOrd="1" destOrd="0" presId="urn:microsoft.com/office/officeart/2005/8/layout/process1"/>
    <dgm:cxn modelId="{F8208F45-9BA0-B340-9353-635A1D8C6AFC}" srcId="{D4C73211-5E71-1A4D-92B6-5144DCC0F17A}" destId="{ED3892CE-B241-8141-8170-91BD51413F9C}" srcOrd="1" destOrd="0" parTransId="{EF03FA36-E657-4C41-B872-A739B36A3898}" sibTransId="{A6AE3110-437A-9846-9E84-D0A7BEB79F66}"/>
    <dgm:cxn modelId="{89D14B53-F164-5C45-B85A-D2C276988E60}" type="presOf" srcId="{ED3892CE-B241-8141-8170-91BD51413F9C}" destId="{9FAAE96F-2241-0A41-9455-CF4536B32455}" srcOrd="0" destOrd="0" presId="urn:microsoft.com/office/officeart/2005/8/layout/process1"/>
    <dgm:cxn modelId="{C175176C-5217-9845-9896-B3A7B01F8562}" type="presOf" srcId="{A6AE3110-437A-9846-9E84-D0A7BEB79F66}" destId="{88D8B53C-82A6-4E4E-B7E0-CAEE327F91FD}" srcOrd="0" destOrd="0" presId="urn:microsoft.com/office/officeart/2005/8/layout/process1"/>
    <dgm:cxn modelId="{7E7F9071-F6E3-5A45-BDB1-F48444E373EA}" type="presOf" srcId="{210D5457-D122-F242-995D-8251DCF037A5}" destId="{52160FF2-92AB-EB42-87BB-A367157E0797}" srcOrd="0" destOrd="0" presId="urn:microsoft.com/office/officeart/2005/8/layout/process1"/>
    <dgm:cxn modelId="{8DF95092-7462-1341-AAF4-818DEB656C0A}" type="presOf" srcId="{A6AE3110-437A-9846-9E84-D0A7BEB79F66}" destId="{84CAE8C9-7007-954F-A01A-BBAB8102B09E}" srcOrd="1" destOrd="0" presId="urn:microsoft.com/office/officeart/2005/8/layout/process1"/>
    <dgm:cxn modelId="{F2144B94-9EE6-5947-AE3D-BE4041BD692F}" type="presOf" srcId="{AC258B78-FA05-5043-BE79-907D4457A557}" destId="{97F6B7AA-E46A-5B45-AA4E-04E2473BFF24}" srcOrd="0" destOrd="0" presId="urn:microsoft.com/office/officeart/2005/8/layout/process1"/>
    <dgm:cxn modelId="{1BA8279C-7E98-6841-908D-17B9483D2B30}" type="presOf" srcId="{57615BB0-6B6C-444A-AA54-3C074DC92B9D}" destId="{C33B7712-5388-984B-835B-0633000365A8}" srcOrd="0" destOrd="0" presId="urn:microsoft.com/office/officeart/2005/8/layout/process1"/>
    <dgm:cxn modelId="{77700FBE-0677-5D49-94A0-30473886D246}" type="presOf" srcId="{D4C73211-5E71-1A4D-92B6-5144DCC0F17A}" destId="{0FF3DC96-397C-DD4D-8306-2BF48EDAAAD7}" srcOrd="0" destOrd="0" presId="urn:microsoft.com/office/officeart/2005/8/layout/process1"/>
    <dgm:cxn modelId="{0ED64DC4-DF87-D64A-8CAD-02CA9670CB1A}" srcId="{D4C73211-5E71-1A4D-92B6-5144DCC0F17A}" destId="{210D5457-D122-F242-995D-8251DCF037A5}" srcOrd="2" destOrd="0" parTransId="{08B355E9-6260-5441-BEE5-D177464FFF1F}" sibTransId="{834B26F7-4640-CC4E-A3FF-BC141410E233}"/>
    <dgm:cxn modelId="{C747DFED-C1D5-4F43-951A-7BABF2BCA20E}" srcId="{D4C73211-5E71-1A4D-92B6-5144DCC0F17A}" destId="{AC258B78-FA05-5043-BE79-907D4457A557}" srcOrd="0" destOrd="0" parTransId="{7A0120E6-4AB4-A748-B421-A03C1D3CC110}" sibTransId="{57615BB0-6B6C-444A-AA54-3C074DC92B9D}"/>
    <dgm:cxn modelId="{1AF0B083-FB33-7940-88F0-4332EDAFC0F1}" type="presParOf" srcId="{0FF3DC96-397C-DD4D-8306-2BF48EDAAAD7}" destId="{97F6B7AA-E46A-5B45-AA4E-04E2473BFF24}" srcOrd="0" destOrd="0" presId="urn:microsoft.com/office/officeart/2005/8/layout/process1"/>
    <dgm:cxn modelId="{25A03F6D-02CC-BE49-A412-8B407B477A02}" type="presParOf" srcId="{0FF3DC96-397C-DD4D-8306-2BF48EDAAAD7}" destId="{C33B7712-5388-984B-835B-0633000365A8}" srcOrd="1" destOrd="0" presId="urn:microsoft.com/office/officeart/2005/8/layout/process1"/>
    <dgm:cxn modelId="{7740102A-F7D2-9E42-8EDE-9D7737824DA5}" type="presParOf" srcId="{C33B7712-5388-984B-835B-0633000365A8}" destId="{3E70ED8E-05A5-BF47-A386-B899285D85DA}" srcOrd="0" destOrd="0" presId="urn:microsoft.com/office/officeart/2005/8/layout/process1"/>
    <dgm:cxn modelId="{DE71E148-EA26-BF45-BB11-86C281686520}" type="presParOf" srcId="{0FF3DC96-397C-DD4D-8306-2BF48EDAAAD7}" destId="{9FAAE96F-2241-0A41-9455-CF4536B32455}" srcOrd="2" destOrd="0" presId="urn:microsoft.com/office/officeart/2005/8/layout/process1"/>
    <dgm:cxn modelId="{9237133F-E7F7-0D4F-AC6A-91C50EC895AE}" type="presParOf" srcId="{0FF3DC96-397C-DD4D-8306-2BF48EDAAAD7}" destId="{88D8B53C-82A6-4E4E-B7E0-CAEE327F91FD}" srcOrd="3" destOrd="0" presId="urn:microsoft.com/office/officeart/2005/8/layout/process1"/>
    <dgm:cxn modelId="{8161C668-8F00-6041-B740-B77586070DCF}" type="presParOf" srcId="{88D8B53C-82A6-4E4E-B7E0-CAEE327F91FD}" destId="{84CAE8C9-7007-954F-A01A-BBAB8102B09E}" srcOrd="0" destOrd="0" presId="urn:microsoft.com/office/officeart/2005/8/layout/process1"/>
    <dgm:cxn modelId="{FBE91610-9CCB-3B42-893C-63E7645A64CD}" type="presParOf" srcId="{0FF3DC96-397C-DD4D-8306-2BF48EDAAAD7}" destId="{52160FF2-92AB-EB42-87BB-A367157E079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6B7AA-E46A-5B45-AA4E-04E2473BFF24}">
      <dsp:nvSpPr>
        <dsp:cNvPr id="0" name=""/>
        <dsp:cNvSpPr/>
      </dsp:nvSpPr>
      <dsp:spPr>
        <a:xfrm>
          <a:off x="3439" y="457401"/>
          <a:ext cx="1503790" cy="9022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Sensibilisierung</a:t>
          </a:r>
        </a:p>
      </dsp:txBody>
      <dsp:txXfrm>
        <a:off x="29866" y="483828"/>
        <a:ext cx="1450936" cy="849420"/>
      </dsp:txXfrm>
    </dsp:sp>
    <dsp:sp modelId="{C33B7712-5388-984B-835B-0633000365A8}">
      <dsp:nvSpPr>
        <dsp:cNvPr id="0" name=""/>
        <dsp:cNvSpPr/>
      </dsp:nvSpPr>
      <dsp:spPr>
        <a:xfrm>
          <a:off x="1657609" y="722068"/>
          <a:ext cx="318803" cy="372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1657609" y="796656"/>
        <a:ext cx="223162" cy="223764"/>
      </dsp:txXfrm>
    </dsp:sp>
    <dsp:sp modelId="{9FAAE96F-2241-0A41-9455-CF4536B32455}">
      <dsp:nvSpPr>
        <dsp:cNvPr id="0" name=""/>
        <dsp:cNvSpPr/>
      </dsp:nvSpPr>
      <dsp:spPr>
        <a:xfrm>
          <a:off x="2108746" y="457401"/>
          <a:ext cx="1503790" cy="9022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Prototyping</a:t>
          </a:r>
          <a:endParaRPr lang="de-DE" sz="1500" kern="1200" dirty="0"/>
        </a:p>
      </dsp:txBody>
      <dsp:txXfrm>
        <a:off x="2135173" y="483828"/>
        <a:ext cx="1450936" cy="849420"/>
      </dsp:txXfrm>
    </dsp:sp>
    <dsp:sp modelId="{88D8B53C-82A6-4E4E-B7E0-CAEE327F91FD}">
      <dsp:nvSpPr>
        <dsp:cNvPr id="0" name=""/>
        <dsp:cNvSpPr/>
      </dsp:nvSpPr>
      <dsp:spPr>
        <a:xfrm>
          <a:off x="3762916" y="722068"/>
          <a:ext cx="318803" cy="372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3762916" y="796656"/>
        <a:ext cx="223162" cy="223764"/>
      </dsp:txXfrm>
    </dsp:sp>
    <dsp:sp modelId="{52160FF2-92AB-EB42-87BB-A367157E0797}">
      <dsp:nvSpPr>
        <dsp:cNvPr id="0" name=""/>
        <dsp:cNvSpPr/>
      </dsp:nvSpPr>
      <dsp:spPr>
        <a:xfrm>
          <a:off x="4214053" y="457401"/>
          <a:ext cx="1503790" cy="9022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Gründungs-coaching</a:t>
          </a:r>
        </a:p>
      </dsp:txBody>
      <dsp:txXfrm>
        <a:off x="4240480" y="483828"/>
        <a:ext cx="1450936" cy="849420"/>
      </dsp:txXfrm>
    </dsp:sp>
    <dsp:sp modelId="{FA6280EC-4D6E-8845-B4E0-2CA17DF6B345}">
      <dsp:nvSpPr>
        <dsp:cNvPr id="0" name=""/>
        <dsp:cNvSpPr/>
      </dsp:nvSpPr>
      <dsp:spPr>
        <a:xfrm>
          <a:off x="5868223" y="722068"/>
          <a:ext cx="318803" cy="372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5868223" y="796656"/>
        <a:ext cx="223162" cy="223764"/>
      </dsp:txXfrm>
    </dsp:sp>
    <dsp:sp modelId="{8363FF11-57EB-564A-8A86-7A50118E304D}">
      <dsp:nvSpPr>
        <dsp:cNvPr id="0" name=""/>
        <dsp:cNvSpPr/>
      </dsp:nvSpPr>
      <dsp:spPr>
        <a:xfrm>
          <a:off x="6319360" y="457401"/>
          <a:ext cx="1503790" cy="9022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Markteintritts-</a:t>
          </a:r>
          <a:r>
            <a:rPr lang="de-DE" sz="1500" kern="1200" dirty="0" err="1"/>
            <a:t>acceleration</a:t>
          </a:r>
          <a:endParaRPr lang="de-DE" sz="1500" kern="1200" dirty="0"/>
        </a:p>
      </dsp:txBody>
      <dsp:txXfrm>
        <a:off x="6345787" y="483828"/>
        <a:ext cx="1450936" cy="8494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6B7AA-E46A-5B45-AA4E-04E2473BFF24}">
      <dsp:nvSpPr>
        <dsp:cNvPr id="0" name=""/>
        <dsp:cNvSpPr/>
      </dsp:nvSpPr>
      <dsp:spPr>
        <a:xfrm>
          <a:off x="7237" y="0"/>
          <a:ext cx="2163128" cy="1047749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/>
            <a:t>Phase 1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Geschäftsmodell-entwicklung</a:t>
          </a:r>
        </a:p>
      </dsp:txBody>
      <dsp:txXfrm>
        <a:off x="37925" y="30688"/>
        <a:ext cx="2101752" cy="986373"/>
      </dsp:txXfrm>
    </dsp:sp>
    <dsp:sp modelId="{C33B7712-5388-984B-835B-0633000365A8}">
      <dsp:nvSpPr>
        <dsp:cNvPr id="0" name=""/>
        <dsp:cNvSpPr/>
      </dsp:nvSpPr>
      <dsp:spPr>
        <a:xfrm>
          <a:off x="2389609" y="255646"/>
          <a:ext cx="464797" cy="536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>
        <a:off x="2389609" y="362937"/>
        <a:ext cx="325358" cy="321873"/>
      </dsp:txXfrm>
    </dsp:sp>
    <dsp:sp modelId="{9FAAE96F-2241-0A41-9455-CF4536B32455}">
      <dsp:nvSpPr>
        <dsp:cNvPr id="0" name=""/>
        <dsp:cNvSpPr/>
      </dsp:nvSpPr>
      <dsp:spPr>
        <a:xfrm>
          <a:off x="3047341" y="0"/>
          <a:ext cx="2163128" cy="1047749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/>
            <a:t>Phase 2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Umsetzung und Teambildung</a:t>
          </a:r>
        </a:p>
      </dsp:txBody>
      <dsp:txXfrm>
        <a:off x="3078029" y="30688"/>
        <a:ext cx="2101752" cy="986373"/>
      </dsp:txXfrm>
    </dsp:sp>
    <dsp:sp modelId="{88D8B53C-82A6-4E4E-B7E0-CAEE327F91FD}">
      <dsp:nvSpPr>
        <dsp:cNvPr id="0" name=""/>
        <dsp:cNvSpPr/>
      </dsp:nvSpPr>
      <dsp:spPr>
        <a:xfrm>
          <a:off x="5423851" y="255646"/>
          <a:ext cx="452369" cy="536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>
        <a:off x="5423851" y="362937"/>
        <a:ext cx="316658" cy="321873"/>
      </dsp:txXfrm>
    </dsp:sp>
    <dsp:sp modelId="{52160FF2-92AB-EB42-87BB-A367157E0797}">
      <dsp:nvSpPr>
        <dsp:cNvPr id="0" name=""/>
        <dsp:cNvSpPr/>
      </dsp:nvSpPr>
      <dsp:spPr>
        <a:xfrm>
          <a:off x="6063997" y="0"/>
          <a:ext cx="2163128" cy="1047749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/>
            <a:t>Phase 3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Finanzierung und Vernetzung</a:t>
          </a:r>
        </a:p>
      </dsp:txBody>
      <dsp:txXfrm>
        <a:off x="6094685" y="30688"/>
        <a:ext cx="2101752" cy="9863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07.04.25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07.04.25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10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082879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919837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580124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3613568" y="9029456"/>
            <a:ext cx="2767342" cy="4714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777B5E-6274-42E1-8BCA-078F65850A84}" type="slidenum">
              <a:rPr kumimoji="0" lang="de-DE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DejaVu Sans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7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6988" y="723900"/>
            <a:ext cx="6329362" cy="3560763"/>
          </a:xfrm>
          <a:prstGeom prst="rect">
            <a:avLst/>
          </a:prstGeom>
        </p:spPr>
      </p:sp>
      <p:sp>
        <p:nvSpPr>
          <p:cNvPr id="468" name="PlaceHolder 3"/>
          <p:cNvSpPr>
            <a:spLocks noGrp="1"/>
          </p:cNvSpPr>
          <p:nvPr>
            <p:ph type="body"/>
          </p:nvPr>
        </p:nvSpPr>
        <p:spPr>
          <a:xfrm>
            <a:off x="638243" y="4514889"/>
            <a:ext cx="5105944" cy="427485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700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2235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3613568" y="9029456"/>
            <a:ext cx="2767342" cy="4714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777B5E-6274-42E1-8BCA-078F65850A84}" type="slidenum">
              <a:rPr kumimoji="0" lang="de-DE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67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6988" y="723900"/>
            <a:ext cx="6329362" cy="3560763"/>
          </a:xfrm>
          <a:prstGeom prst="rect">
            <a:avLst/>
          </a:prstGeom>
        </p:spPr>
      </p:sp>
      <p:sp>
        <p:nvSpPr>
          <p:cNvPr id="468" name="PlaceHolder 3"/>
          <p:cNvSpPr>
            <a:spLocks noGrp="1"/>
          </p:cNvSpPr>
          <p:nvPr>
            <p:ph type="body"/>
          </p:nvPr>
        </p:nvSpPr>
        <p:spPr>
          <a:xfrm>
            <a:off x="638243" y="4514889"/>
            <a:ext cx="5105944" cy="427485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700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0000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17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72634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C49B5-F09A-4A23-CEDA-1EC5A6729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BEF7ABF-2AF6-F789-B2CA-CB4B2230BA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639ECB6-B047-7D8A-7D89-599D59D13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5634B9-D40C-38F5-8885-E5A4694012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18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089875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19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990943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28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662397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29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284561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7BED1-B4AE-7596-EDF2-08BDA2A44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68918CD-0D1E-A256-95F8-617884800C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15C10E2-C3F1-5480-8D93-54A66AB51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1FF6D1-6529-199F-7EB7-CF4FE4EF77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30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583284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543" y="260598"/>
            <a:ext cx="2924417" cy="9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457200" y="1597677"/>
            <a:ext cx="8234363" cy="269293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41828"/>
            <a:ext cx="8229600" cy="36185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229028"/>
            <a:ext cx="8229600" cy="306122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45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4714875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4714875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de-DE" noProof="0"/>
              <a:t>Diagramm durch Klicken auf Symbol hinzufügen</a:t>
            </a:r>
            <a:endParaRPr lang="de-DE" noProof="0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9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457200" y="372533"/>
            <a:ext cx="2692400" cy="999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1503680"/>
            <a:ext cx="2692400" cy="319532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3352800" y="762000"/>
            <a:ext cx="5791200" cy="348934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3352800" y="4368811"/>
            <a:ext cx="5334000" cy="3301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80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formatfü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468" y="8468"/>
            <a:ext cx="9135532" cy="5135032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0379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543" y="260598"/>
            <a:ext cx="2924417" cy="9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697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609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image" Target="../media/image10.gif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image" Target="../media/image9.jpe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8.jpe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  <p:pic>
        <p:nvPicPr>
          <p:cNvPr id="3" name="Grafik 2" descr="Ein Bild, das Schrift, Grafiken, Logo, Screenshot enthält.&#10;&#10;Automatisch generierte Beschreibung">
            <a:extLst>
              <a:ext uri="{FF2B5EF4-FFF2-40B4-BE49-F238E27FC236}">
                <a16:creationId xmlns:a16="http://schemas.microsoft.com/office/drawing/2014/main" id="{72566F82-4E27-E652-9C21-B6C10EE6343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5802" y="4845513"/>
            <a:ext cx="663300" cy="217848"/>
          </a:xfrm>
          <a:prstGeom prst="rect">
            <a:avLst/>
          </a:prstGeom>
        </p:spPr>
      </p:pic>
      <p:pic>
        <p:nvPicPr>
          <p:cNvPr id="4" name="Grafik 3" descr="Ein Bild, das Schrift, Grafiken, Text, Logo enthält.&#10;&#10;Automatisch generierte Beschreibung">
            <a:extLst>
              <a:ext uri="{FF2B5EF4-FFF2-40B4-BE49-F238E27FC236}">
                <a16:creationId xmlns:a16="http://schemas.microsoft.com/office/drawing/2014/main" id="{CCEDCF3B-BF76-9CF0-14A4-EEEDB7926EC4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0381" y="4769366"/>
            <a:ext cx="547323" cy="32049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9030433-74ED-F263-F49D-63D9BFF8CC0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cxnSp>
        <p:nvCxnSpPr>
          <p:cNvPr id="6" name="Gerade Verbindung 10">
            <a:extLst>
              <a:ext uri="{FF2B5EF4-FFF2-40B4-BE49-F238E27FC236}">
                <a16:creationId xmlns:a16="http://schemas.microsoft.com/office/drawing/2014/main" id="{1C8DF9EA-F0F4-44C4-FCD2-17A89C88F430}"/>
              </a:ext>
            </a:extLst>
          </p:cNvPr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7" r:id="rId5"/>
    <p:sldLayoutId id="2147483879" r:id="rId6"/>
    <p:sldLayoutId id="2147483888" r:id="rId7"/>
    <p:sldLayoutId id="2147483889" r:id="rId8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 Book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 Book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 Book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 Book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8016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cap="all" dirty="0">
                <a:latin typeface="Arial" panose="020B0604020202020204" pitchFamily="34" charset="0"/>
                <a:cs typeface="Arial" panose="020B0604020202020204" pitchFamily="34" charset="0"/>
              </a:rPr>
              <a:t>Integration internationaler Fach- und Führungskräfte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|  Sitzung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der Fachkräfteallianz Leipzig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3046073" y="4751762"/>
            <a:ext cx="3688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/>
            <a:r>
              <a:rPr lang="de-DE" sz="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Diese Maßnahme wird mitfinanziert mit Steuermitteln auf Grundlage des von den Abgeordneten des Sächsischen Landtags beschlossenen Haushaltes.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1261" y="4756516"/>
            <a:ext cx="717810" cy="30994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3840" y="4769366"/>
            <a:ext cx="768104" cy="29709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4" t="7561" r="7260" b="11561"/>
          <a:stretch/>
        </p:blipFill>
        <p:spPr>
          <a:xfrm>
            <a:off x="2703095" y="4762559"/>
            <a:ext cx="228954" cy="321232"/>
          </a:xfrm>
          <a:prstGeom prst="rect">
            <a:avLst/>
          </a:prstGeom>
        </p:spPr>
      </p:pic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BF8C7E18-9EC6-410F-96B0-75BD1A5DCC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8" r:id="rId8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 Book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 Book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 Book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 Book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sv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Relationship Id="rId14" Type="http://schemas.openxmlformats.org/officeDocument/2006/relationships/image" Target="../media/image64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10" Type="http://schemas.openxmlformats.org/officeDocument/2006/relationships/image" Target="../media/image78.svg"/><Relationship Id="rId4" Type="http://schemas.openxmlformats.org/officeDocument/2006/relationships/image" Target="../media/image72.svg"/><Relationship Id="rId9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j.1468-0335.1937.tb00002.x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bmoodle.uni-leipzig.de/course/view.php?id=273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tian_albert.jacke@uni-leipzig.de" TargetMode="External"/><Relationship Id="rId2" Type="http://schemas.openxmlformats.org/officeDocument/2006/relationships/hyperlink" Target="mailto:gunnar.kassberg@uni-leipzig.de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www.leipziger-gruendungsnacht.de/" TargetMode="External"/><Relationship Id="rId7" Type="http://schemas.openxmlformats.org/officeDocument/2006/relationships/image" Target="../media/image25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jp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jpe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gif"/><Relationship Id="rId19" Type="http://schemas.openxmlformats.org/officeDocument/2006/relationships/image" Target="../media/image44.jpg"/><Relationship Id="rId4" Type="http://schemas.openxmlformats.org/officeDocument/2006/relationships/image" Target="../media/image29.png"/><Relationship Id="rId9" Type="http://schemas.openxmlformats.org/officeDocument/2006/relationships/image" Target="../media/image34.jpe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Von der Idee zur Gründung </a:t>
            </a:r>
            <a:b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2800" b="0" cap="none" dirty="0">
                <a:latin typeface="Arial" panose="020B0604020202020204" pitchFamily="34" charset="0"/>
                <a:cs typeface="Arial" panose="020B0604020202020204" pitchFamily="34" charset="0"/>
              </a:rPr>
              <a:t>07-SQM-60</a:t>
            </a: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225800"/>
            <a:ext cx="3744913" cy="893713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10.04.2025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Dr. Gunnar Kaßberg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Christian Albert Jacke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Johannes Göckeritz</a:t>
            </a:r>
          </a:p>
        </p:txBody>
      </p:sp>
      <p:pic>
        <p:nvPicPr>
          <p:cNvPr id="2" name="Grafik 1" descr="Ein Bild, das Text, Schrift, Logo, Design enthält.&#10;&#10;KI-generierte Inhalte können fehlerhaft sein.">
            <a:extLst>
              <a:ext uri="{FF2B5EF4-FFF2-40B4-BE49-F238E27FC236}">
                <a16:creationId xmlns:a16="http://schemas.microsoft.com/office/drawing/2014/main" id="{D8A63FAD-613A-1127-06AB-BF0147E9C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290" y="366851"/>
            <a:ext cx="2659033" cy="7904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318F2A-38AE-CD3F-054D-AC812BA30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SMILE Gründungs-Coaching im </a:t>
            </a:r>
            <a:r>
              <a:rPr lang="de-DE" dirty="0" err="1"/>
              <a:t>detail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1A96B6-2F38-2D1D-0EB9-B820B9714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1CFC099-121B-9F54-1DC5-C7964D219782}"/>
              </a:ext>
            </a:extLst>
          </p:cNvPr>
          <p:cNvSpPr txBox="1"/>
          <p:nvPr/>
        </p:nvSpPr>
        <p:spPr>
          <a:xfrm>
            <a:off x="500086" y="2388209"/>
            <a:ext cx="2546681" cy="20467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endParaRPr lang="de-DE" sz="1400" dirty="0">
              <a:latin typeface="+mn-lt"/>
            </a:endParaRPr>
          </a:p>
          <a:p>
            <a:pPr>
              <a:spcAft>
                <a:spcPts val="300"/>
              </a:spcAft>
              <a:buClr>
                <a:schemeClr val="accent2"/>
              </a:buClr>
            </a:pPr>
            <a:r>
              <a:rPr lang="de-DE" sz="1400" b="1" dirty="0">
                <a:latin typeface="+mn-lt"/>
              </a:rPr>
              <a:t>Ergebnisse</a:t>
            </a:r>
          </a:p>
          <a:p>
            <a:pPr marL="187325" indent="-187325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r>
              <a:rPr lang="de-DE" sz="1400" dirty="0">
                <a:latin typeface="+mn-lt"/>
              </a:rPr>
              <a:t>Motivierte </a:t>
            </a:r>
            <a:r>
              <a:rPr lang="de-DE" sz="1400" dirty="0" err="1">
                <a:latin typeface="+mn-lt"/>
              </a:rPr>
              <a:t>Gründer:innen</a:t>
            </a:r>
            <a:r>
              <a:rPr lang="de-DE" sz="1400" dirty="0">
                <a:latin typeface="+mn-lt"/>
              </a:rPr>
              <a:t> </a:t>
            </a:r>
          </a:p>
          <a:p>
            <a:pPr marL="187325" indent="-187325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r>
              <a:rPr lang="de-DE" sz="1400" dirty="0">
                <a:latin typeface="+mn-lt"/>
              </a:rPr>
              <a:t>Innovative Geschäftsideen </a:t>
            </a:r>
          </a:p>
          <a:p>
            <a:pPr marL="187325" indent="-187325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r>
              <a:rPr lang="de-DE" sz="1400" dirty="0">
                <a:latin typeface="+mn-lt"/>
              </a:rPr>
              <a:t>Verwertungsstrategie</a:t>
            </a:r>
          </a:p>
          <a:p>
            <a:pPr marL="187325" indent="-187325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r>
              <a:rPr lang="de-DE" sz="1400" dirty="0">
                <a:latin typeface="+mn-lt"/>
              </a:rPr>
              <a:t>Marktforschung mit Wettbewerbsanalyse </a:t>
            </a:r>
          </a:p>
          <a:p>
            <a:pPr marL="187325" indent="-187325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r>
              <a:rPr lang="de-DE" sz="1400" dirty="0">
                <a:latin typeface="+mn-lt"/>
              </a:rPr>
              <a:t>Business Model Canvas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07F4F83-A286-0C0C-6EE2-DE6DB2589B89}"/>
              </a:ext>
            </a:extLst>
          </p:cNvPr>
          <p:cNvSpPr txBox="1"/>
          <p:nvPr/>
        </p:nvSpPr>
        <p:spPr>
          <a:xfrm>
            <a:off x="3639717" y="2388209"/>
            <a:ext cx="2546681" cy="19697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accent2"/>
              </a:buClr>
            </a:pPr>
            <a:endParaRPr lang="de-DE" sz="1400" dirty="0">
              <a:latin typeface="+mn-lt"/>
            </a:endParaRPr>
          </a:p>
          <a:p>
            <a:pPr>
              <a:spcAft>
                <a:spcPts val="300"/>
              </a:spcAft>
              <a:buClr>
                <a:schemeClr val="accent2"/>
              </a:buClr>
            </a:pPr>
            <a:r>
              <a:rPr lang="de-DE" sz="1400" b="1" dirty="0">
                <a:latin typeface="+mn-lt"/>
              </a:rPr>
              <a:t>Ergebnisse</a:t>
            </a:r>
          </a:p>
          <a:p>
            <a:pPr marL="187325" indent="-125413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r>
              <a:rPr lang="de-DE" sz="1400" dirty="0">
                <a:latin typeface="+mn-lt"/>
              </a:rPr>
              <a:t>Weiterentwicklung des Teams/</a:t>
            </a:r>
            <a:r>
              <a:rPr lang="de-DE" sz="1400" dirty="0" err="1">
                <a:latin typeface="+mn-lt"/>
              </a:rPr>
              <a:t>Gründer:in</a:t>
            </a:r>
            <a:endParaRPr lang="de-DE" sz="1400" dirty="0">
              <a:latin typeface="+mn-lt"/>
            </a:endParaRPr>
          </a:p>
          <a:p>
            <a:pPr marL="187325" indent="-125413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r>
              <a:rPr lang="de-DE" sz="1400" dirty="0">
                <a:latin typeface="+mn-lt"/>
              </a:rPr>
              <a:t>Kompetenzentwicklung</a:t>
            </a:r>
          </a:p>
          <a:p>
            <a:pPr marL="187325" indent="-125413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r>
              <a:rPr lang="de-DE" sz="1400" dirty="0">
                <a:latin typeface="+mn-lt"/>
              </a:rPr>
              <a:t>Einwerbung von </a:t>
            </a:r>
            <a:r>
              <a:rPr lang="de-DE" sz="1400" dirty="0" err="1">
                <a:latin typeface="+mn-lt"/>
              </a:rPr>
              <a:t>Pre</a:t>
            </a:r>
            <a:r>
              <a:rPr lang="de-DE" sz="1400" dirty="0">
                <a:latin typeface="+mn-lt"/>
              </a:rPr>
              <a:t>-Seed Finanzierung oder Stipendien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DEF85D4-3D73-4437-7558-C4BBA584D618}"/>
              </a:ext>
            </a:extLst>
          </p:cNvPr>
          <p:cNvSpPr txBox="1"/>
          <p:nvPr/>
        </p:nvSpPr>
        <p:spPr>
          <a:xfrm>
            <a:off x="6592058" y="2388209"/>
            <a:ext cx="2411265" cy="21852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accent2"/>
              </a:buClr>
            </a:pPr>
            <a:endParaRPr lang="de-DE" sz="1400" dirty="0">
              <a:latin typeface="+mn-lt"/>
            </a:endParaRPr>
          </a:p>
          <a:p>
            <a:pPr>
              <a:spcAft>
                <a:spcPts val="300"/>
              </a:spcAft>
              <a:buClr>
                <a:schemeClr val="accent2"/>
              </a:buClr>
            </a:pPr>
            <a:r>
              <a:rPr lang="de-DE" sz="1400" b="1" dirty="0">
                <a:latin typeface="+mn-lt"/>
              </a:rPr>
              <a:t>Ergebnisse</a:t>
            </a:r>
          </a:p>
          <a:p>
            <a:pPr marL="187325" indent="-187325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r>
              <a:rPr lang="de-DE" sz="1400" dirty="0">
                <a:latin typeface="+mn-lt"/>
              </a:rPr>
              <a:t>Businessplan</a:t>
            </a:r>
          </a:p>
          <a:p>
            <a:pPr marL="187325" indent="-187325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r>
              <a:rPr lang="de-DE" sz="1400" dirty="0">
                <a:latin typeface="+mn-lt"/>
              </a:rPr>
              <a:t>Antrag/Pitch für erste Finanzierung des Start-ups </a:t>
            </a:r>
          </a:p>
          <a:p>
            <a:pPr marL="187325" indent="-187325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r>
              <a:rPr lang="de-DE" sz="1400" dirty="0">
                <a:latin typeface="+mn-lt"/>
              </a:rPr>
              <a:t>Vernetzung mit Inkubatoren / </a:t>
            </a:r>
            <a:r>
              <a:rPr lang="de-DE" sz="1400" dirty="0" err="1">
                <a:latin typeface="+mn-lt"/>
              </a:rPr>
              <a:t>Acceleratoren</a:t>
            </a:r>
            <a:r>
              <a:rPr lang="de-DE" sz="1400" dirty="0">
                <a:latin typeface="+mn-lt"/>
              </a:rPr>
              <a:t> </a:t>
            </a:r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4F5AB499-17B6-D15A-B602-38E10D26A6E8}"/>
              </a:ext>
            </a:extLst>
          </p:cNvPr>
          <p:cNvGraphicFramePr/>
          <p:nvPr/>
        </p:nvGraphicFramePr>
        <p:xfrm>
          <a:off x="510756" y="1386953"/>
          <a:ext cx="8234363" cy="1047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5637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596519-B457-8711-6629-A94B07B30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 err="1"/>
              <a:t>Accelerator</a:t>
            </a:r>
            <a:r>
              <a:rPr lang="de-DE" sz="2000" dirty="0"/>
              <a:t> Netzwerk Leipzig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B4460C-CCDD-87D2-82FC-A07AF1D39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23B809-9C65-3703-1BFD-01F2DF5436FA}"/>
              </a:ext>
            </a:extLst>
          </p:cNvPr>
          <p:cNvSpPr txBox="1"/>
          <p:nvPr/>
        </p:nvSpPr>
        <p:spPr>
          <a:xfrm>
            <a:off x="3685456" y="1844579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/>
                </a:solidFill>
                <a:latin typeface="+mn-lt"/>
              </a:rPr>
              <a:t>Gründungen</a:t>
            </a:r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D75ED602-67AF-6717-C401-96DDE5E49BDE}"/>
              </a:ext>
            </a:extLst>
          </p:cNvPr>
          <p:cNvSpPr/>
          <p:nvPr/>
        </p:nvSpPr>
        <p:spPr>
          <a:xfrm>
            <a:off x="5640223" y="2425962"/>
            <a:ext cx="1041400" cy="1846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8" name="Pfeil nach rechts 7">
            <a:extLst>
              <a:ext uri="{FF2B5EF4-FFF2-40B4-BE49-F238E27FC236}">
                <a16:creationId xmlns:a16="http://schemas.microsoft.com/office/drawing/2014/main" id="{6D59670A-C9A4-9916-C285-5F1D0B5C30C5}"/>
              </a:ext>
            </a:extLst>
          </p:cNvPr>
          <p:cNvSpPr/>
          <p:nvPr/>
        </p:nvSpPr>
        <p:spPr>
          <a:xfrm>
            <a:off x="5634947" y="3339845"/>
            <a:ext cx="1041400" cy="1846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6BBCFCA8-2262-556E-98A8-C23975DE6228}"/>
              </a:ext>
            </a:extLst>
          </p:cNvPr>
          <p:cNvSpPr/>
          <p:nvPr/>
        </p:nvSpPr>
        <p:spPr>
          <a:xfrm>
            <a:off x="5634947" y="1606534"/>
            <a:ext cx="1041400" cy="1846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2FC339A8-1FEB-953E-6083-C64E0AFD1CCE}"/>
              </a:ext>
            </a:extLst>
          </p:cNvPr>
          <p:cNvSpPr/>
          <p:nvPr/>
        </p:nvSpPr>
        <p:spPr>
          <a:xfrm rot="10800000">
            <a:off x="2516407" y="1589800"/>
            <a:ext cx="1041400" cy="1846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6990054E-1010-2C27-97C0-C1C22602B80F}"/>
              </a:ext>
            </a:extLst>
          </p:cNvPr>
          <p:cNvSpPr/>
          <p:nvPr/>
        </p:nvSpPr>
        <p:spPr>
          <a:xfrm rot="10800000">
            <a:off x="2516407" y="2449316"/>
            <a:ext cx="1041400" cy="1846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9A52CBDE-2204-1A21-AA13-D727CB196DD9}"/>
              </a:ext>
            </a:extLst>
          </p:cNvPr>
          <p:cNvSpPr/>
          <p:nvPr/>
        </p:nvSpPr>
        <p:spPr>
          <a:xfrm rot="10800000">
            <a:off x="2506990" y="3339845"/>
            <a:ext cx="1041400" cy="1846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819FC5A-4272-9AFE-2CBA-6F3FA1B5C5C1}"/>
              </a:ext>
            </a:extLst>
          </p:cNvPr>
          <p:cNvSpPr/>
          <p:nvPr/>
        </p:nvSpPr>
        <p:spPr>
          <a:xfrm>
            <a:off x="513263" y="1223503"/>
            <a:ext cx="1939491" cy="758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Leap:up</a:t>
            </a:r>
            <a:r>
              <a:rPr lang="de-DE" sz="1400" dirty="0"/>
              <a:t>, Medical </a:t>
            </a:r>
            <a:r>
              <a:rPr lang="de-DE" sz="1400" dirty="0" err="1"/>
              <a:t>Forge</a:t>
            </a:r>
            <a:r>
              <a:rPr lang="de-DE" sz="1400" dirty="0"/>
              <a:t>, </a:t>
            </a:r>
            <a:r>
              <a:rPr lang="de-DE" sz="1400" dirty="0" err="1">
                <a:solidFill>
                  <a:schemeClr val="tx1"/>
                </a:solidFill>
              </a:rPr>
              <a:t>Biosaxony</a:t>
            </a:r>
            <a:endParaRPr lang="de-DE" sz="14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758DEE7-764B-56E2-542E-ECFE98549504}"/>
              </a:ext>
            </a:extLst>
          </p:cNvPr>
          <p:cNvSpPr/>
          <p:nvPr/>
        </p:nvSpPr>
        <p:spPr>
          <a:xfrm>
            <a:off x="513263" y="2145160"/>
            <a:ext cx="1939491" cy="758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SpinLab</a:t>
            </a:r>
            <a:endParaRPr lang="de-DE" sz="14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70AFD4D-95BE-9538-D3ED-3EAC1323F7F2}"/>
              </a:ext>
            </a:extLst>
          </p:cNvPr>
          <p:cNvSpPr/>
          <p:nvPr/>
        </p:nvSpPr>
        <p:spPr>
          <a:xfrm>
            <a:off x="513263" y="3052765"/>
            <a:ext cx="1939491" cy="758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WispLab</a:t>
            </a:r>
            <a:r>
              <a:rPr lang="de-DE" sz="1400" dirty="0">
                <a:solidFill>
                  <a:schemeClr val="tx1"/>
                </a:solidFill>
              </a:rPr>
              <a:t>, Creative Business </a:t>
            </a:r>
            <a:r>
              <a:rPr lang="de-DE" sz="1400" dirty="0" err="1">
                <a:solidFill>
                  <a:schemeClr val="tx1"/>
                </a:solidFill>
              </a:rPr>
              <a:t>Accelerator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4949438-A12F-D0B1-37F5-F938D4D97EB2}"/>
              </a:ext>
            </a:extLst>
          </p:cNvPr>
          <p:cNvSpPr/>
          <p:nvPr/>
        </p:nvSpPr>
        <p:spPr>
          <a:xfrm>
            <a:off x="6752072" y="2145160"/>
            <a:ext cx="1939491" cy="758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Matchwerk IT </a:t>
            </a:r>
            <a:r>
              <a:rPr lang="de-DE" sz="1400" dirty="0" err="1">
                <a:solidFill>
                  <a:schemeClr val="tx1"/>
                </a:solidFill>
              </a:rPr>
              <a:t>Accelerator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8AD050A-C3FA-19B0-B66F-F4E2D1FF553E}"/>
              </a:ext>
            </a:extLst>
          </p:cNvPr>
          <p:cNvSpPr/>
          <p:nvPr/>
        </p:nvSpPr>
        <p:spPr>
          <a:xfrm>
            <a:off x="6736815" y="1224372"/>
            <a:ext cx="1939491" cy="758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Egenberger Gründungsküche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3BF2DB8-FE27-3BC9-1055-4C0447C3FB62}"/>
              </a:ext>
            </a:extLst>
          </p:cNvPr>
          <p:cNvSpPr/>
          <p:nvPr/>
        </p:nvSpPr>
        <p:spPr>
          <a:xfrm>
            <a:off x="6752072" y="3052765"/>
            <a:ext cx="1939491" cy="758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Social</a:t>
            </a:r>
            <a:r>
              <a:rPr lang="de-DE" sz="1400" dirty="0">
                <a:solidFill>
                  <a:schemeClr val="tx1"/>
                </a:solidFill>
              </a:rPr>
              <a:t> Impact Lab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081AC1F-8B9C-D8DE-1364-AEEBFF3AA029}"/>
              </a:ext>
            </a:extLst>
          </p:cNvPr>
          <p:cNvSpPr/>
          <p:nvPr/>
        </p:nvSpPr>
        <p:spPr>
          <a:xfrm>
            <a:off x="513263" y="3960371"/>
            <a:ext cx="1939491" cy="6785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Basislager</a:t>
            </a:r>
            <a:endParaRPr lang="de-DE" sz="14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244A47B-2D21-4A88-DBF5-B59185303791}"/>
              </a:ext>
            </a:extLst>
          </p:cNvPr>
          <p:cNvSpPr/>
          <p:nvPr/>
        </p:nvSpPr>
        <p:spPr>
          <a:xfrm>
            <a:off x="6752072" y="3960370"/>
            <a:ext cx="1939491" cy="678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HIVE Creative </a:t>
            </a:r>
            <a:r>
              <a:rPr lang="de-DE" sz="1400" dirty="0" err="1">
                <a:solidFill>
                  <a:schemeClr val="tx1"/>
                </a:solidFill>
              </a:rPr>
              <a:t>Businesss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Accelerator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3" name="Pfeil nach rechts 22">
            <a:extLst>
              <a:ext uri="{FF2B5EF4-FFF2-40B4-BE49-F238E27FC236}">
                <a16:creationId xmlns:a16="http://schemas.microsoft.com/office/drawing/2014/main" id="{21B622E2-8474-85F3-FC74-9421AC937525}"/>
              </a:ext>
            </a:extLst>
          </p:cNvPr>
          <p:cNvSpPr/>
          <p:nvPr/>
        </p:nvSpPr>
        <p:spPr>
          <a:xfrm rot="10800000">
            <a:off x="2516406" y="4247448"/>
            <a:ext cx="1041400" cy="1846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24" name="Pfeil nach rechts 23">
            <a:extLst>
              <a:ext uri="{FF2B5EF4-FFF2-40B4-BE49-F238E27FC236}">
                <a16:creationId xmlns:a16="http://schemas.microsoft.com/office/drawing/2014/main" id="{EDD0E2E1-4E9D-37AD-98BB-5C367619DD7D}"/>
              </a:ext>
            </a:extLst>
          </p:cNvPr>
          <p:cNvSpPr/>
          <p:nvPr/>
        </p:nvSpPr>
        <p:spPr>
          <a:xfrm>
            <a:off x="5634947" y="4247448"/>
            <a:ext cx="1041400" cy="1846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pic>
        <p:nvPicPr>
          <p:cNvPr id="3" name="Grafik 2" descr="Ein Bild, das Schrift, Grafiken, Text, Logo enthält.&#10;&#10;Automatisch generierte Beschreibung">
            <a:extLst>
              <a:ext uri="{FF2B5EF4-FFF2-40B4-BE49-F238E27FC236}">
                <a16:creationId xmlns:a16="http://schemas.microsoft.com/office/drawing/2014/main" id="{23613052-05DD-B5E6-C75A-DBA198F7C2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2932" y="2541648"/>
            <a:ext cx="1510413" cy="88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72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3"/>
          <p:cNvSpPr/>
          <p:nvPr/>
        </p:nvSpPr>
        <p:spPr>
          <a:xfrm>
            <a:off x="284067" y="1545480"/>
            <a:ext cx="8226090" cy="28692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43710"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de-DE" sz="1350" spc="-1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7" name="Grafik 6" descr="Ein Bild, das Screenshot, Reihe, Grafiken, Schrift enthält.&#10;&#10;Automatisch generierte Beschreibung">
            <a:extLst>
              <a:ext uri="{FF2B5EF4-FFF2-40B4-BE49-F238E27FC236}">
                <a16:creationId xmlns:a16="http://schemas.microsoft.com/office/drawing/2014/main" id="{2E2E40EE-EE0A-4D28-8023-80D1D36506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9054" y="240143"/>
            <a:ext cx="1661491" cy="557676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332E0C3-018E-4B8F-9080-AAB287B876E4}"/>
              </a:ext>
            </a:extLst>
          </p:cNvPr>
          <p:cNvGrpSpPr/>
          <p:nvPr/>
        </p:nvGrpSpPr>
        <p:grpSpPr>
          <a:xfrm>
            <a:off x="4266278" y="1616014"/>
            <a:ext cx="4542243" cy="2705894"/>
            <a:chOff x="4828111" y="2250524"/>
            <a:chExt cx="6643613" cy="3957717"/>
          </a:xfrm>
        </p:grpSpPr>
        <p:sp>
          <p:nvSpPr>
            <p:cNvPr id="9" name="Grafik 9">
              <a:extLst>
                <a:ext uri="{FF2B5EF4-FFF2-40B4-BE49-F238E27FC236}">
                  <a16:creationId xmlns:a16="http://schemas.microsoft.com/office/drawing/2014/main" id="{8A84161E-E5CD-423C-83BF-2F60A276FE3D}"/>
                </a:ext>
              </a:extLst>
            </p:cNvPr>
            <p:cNvSpPr/>
            <p:nvPr/>
          </p:nvSpPr>
          <p:spPr>
            <a:xfrm rot="21291955">
              <a:off x="6728345" y="3679098"/>
              <a:ext cx="3310931" cy="2483791"/>
            </a:xfrm>
            <a:custGeom>
              <a:avLst/>
              <a:gdLst>
                <a:gd name="connsiteX0" fmla="*/ 3310931 w 3310931"/>
                <a:gd name="connsiteY0" fmla="*/ 369118 h 2483791"/>
                <a:gd name="connsiteX1" fmla="*/ 2771427 w 3310931"/>
                <a:gd name="connsiteY1" fmla="*/ 194983 h 2483791"/>
                <a:gd name="connsiteX2" fmla="*/ 2645302 w 3310931"/>
                <a:gd name="connsiteY2" fmla="*/ 733034 h 2483791"/>
                <a:gd name="connsiteX3" fmla="*/ 2860599 w 3310931"/>
                <a:gd name="connsiteY3" fmla="*/ 615324 h 2483791"/>
                <a:gd name="connsiteX4" fmla="*/ 2895870 w 3310931"/>
                <a:gd name="connsiteY4" fmla="*/ 921131 h 2483791"/>
                <a:gd name="connsiteX5" fmla="*/ 1562698 w 3310931"/>
                <a:gd name="connsiteY5" fmla="*/ 2254302 h 2483791"/>
                <a:gd name="connsiteX6" fmla="*/ 229527 w 3310931"/>
                <a:gd name="connsiteY6" fmla="*/ 921093 h 2483791"/>
                <a:gd name="connsiteX7" fmla="*/ 485527 w 3310931"/>
                <a:gd name="connsiteY7" fmla="*/ 135421 h 2483791"/>
                <a:gd name="connsiteX8" fmla="*/ 300183 w 3310931"/>
                <a:gd name="connsiteY8" fmla="*/ 0 h 2483791"/>
                <a:gd name="connsiteX9" fmla="*/ 0 w 3310931"/>
                <a:gd name="connsiteY9" fmla="*/ 921093 h 2483791"/>
                <a:gd name="connsiteX10" fmla="*/ 122835 w 3310931"/>
                <a:gd name="connsiteY10" fmla="*/ 1529417 h 2483791"/>
                <a:gd name="connsiteX11" fmla="*/ 457677 w 3310931"/>
                <a:gd name="connsiteY11" fmla="*/ 2026114 h 2483791"/>
                <a:gd name="connsiteX12" fmla="*/ 954375 w 3310931"/>
                <a:gd name="connsiteY12" fmla="*/ 2360956 h 2483791"/>
                <a:gd name="connsiteX13" fmla="*/ 1562698 w 3310931"/>
                <a:gd name="connsiteY13" fmla="*/ 2483791 h 2483791"/>
                <a:gd name="connsiteX14" fmla="*/ 2171022 w 3310931"/>
                <a:gd name="connsiteY14" fmla="*/ 2360956 h 2483791"/>
                <a:gd name="connsiteX15" fmla="*/ 2667719 w 3310931"/>
                <a:gd name="connsiteY15" fmla="*/ 2026114 h 2483791"/>
                <a:gd name="connsiteX16" fmla="*/ 3002562 w 3310931"/>
                <a:gd name="connsiteY16" fmla="*/ 1529417 h 2483791"/>
                <a:gd name="connsiteX17" fmla="*/ 3125397 w 3310931"/>
                <a:gd name="connsiteY17" fmla="*/ 921093 h 2483791"/>
                <a:gd name="connsiteX18" fmla="*/ 3068397 w 3310931"/>
                <a:gd name="connsiteY18" fmla="*/ 501670 h 2483791"/>
                <a:gd name="connsiteX19" fmla="*/ 3310931 w 3310931"/>
                <a:gd name="connsiteY19" fmla="*/ 369080 h 248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10931" h="2483791">
                  <a:moveTo>
                    <a:pt x="3310931" y="369118"/>
                  </a:moveTo>
                  <a:lnTo>
                    <a:pt x="2771427" y="194983"/>
                  </a:lnTo>
                  <a:lnTo>
                    <a:pt x="2645302" y="733034"/>
                  </a:lnTo>
                  <a:lnTo>
                    <a:pt x="2860599" y="615324"/>
                  </a:lnTo>
                  <a:cubicBezTo>
                    <a:pt x="2883972" y="715054"/>
                    <a:pt x="2895870" y="817653"/>
                    <a:pt x="2895870" y="921131"/>
                  </a:cubicBezTo>
                  <a:cubicBezTo>
                    <a:pt x="2895870" y="1656231"/>
                    <a:pt x="2297798" y="2254302"/>
                    <a:pt x="1562698" y="2254302"/>
                  </a:cubicBezTo>
                  <a:cubicBezTo>
                    <a:pt x="827599" y="2254302"/>
                    <a:pt x="229527" y="1656231"/>
                    <a:pt x="229527" y="921093"/>
                  </a:cubicBezTo>
                  <a:cubicBezTo>
                    <a:pt x="229527" y="636288"/>
                    <a:pt x="318048" y="364604"/>
                    <a:pt x="485527" y="135421"/>
                  </a:cubicBezTo>
                  <a:lnTo>
                    <a:pt x="300183" y="0"/>
                  </a:lnTo>
                  <a:cubicBezTo>
                    <a:pt x="103823" y="268738"/>
                    <a:pt x="0" y="587284"/>
                    <a:pt x="0" y="921093"/>
                  </a:cubicBezTo>
                  <a:cubicBezTo>
                    <a:pt x="0" y="1131990"/>
                    <a:pt x="41315" y="1336652"/>
                    <a:pt x="122835" y="1529417"/>
                  </a:cubicBezTo>
                  <a:cubicBezTo>
                    <a:pt x="201563" y="1715525"/>
                    <a:pt x="314223" y="1882621"/>
                    <a:pt x="457677" y="2026114"/>
                  </a:cubicBezTo>
                  <a:cubicBezTo>
                    <a:pt x="601170" y="2169607"/>
                    <a:pt x="768266" y="2282266"/>
                    <a:pt x="954375" y="2360956"/>
                  </a:cubicBezTo>
                  <a:cubicBezTo>
                    <a:pt x="1147101" y="2442476"/>
                    <a:pt x="1351763" y="2483791"/>
                    <a:pt x="1562698" y="2483791"/>
                  </a:cubicBezTo>
                  <a:cubicBezTo>
                    <a:pt x="1773634" y="2483791"/>
                    <a:pt x="1978258" y="2442476"/>
                    <a:pt x="2171022" y="2360956"/>
                  </a:cubicBezTo>
                  <a:cubicBezTo>
                    <a:pt x="2357131" y="2282228"/>
                    <a:pt x="2524226" y="2169568"/>
                    <a:pt x="2667719" y="2026114"/>
                  </a:cubicBezTo>
                  <a:cubicBezTo>
                    <a:pt x="2811212" y="1882621"/>
                    <a:pt x="2923872" y="1715525"/>
                    <a:pt x="3002562" y="1529417"/>
                  </a:cubicBezTo>
                  <a:cubicBezTo>
                    <a:pt x="3084082" y="1336690"/>
                    <a:pt x="3125397" y="1132029"/>
                    <a:pt x="3125397" y="921093"/>
                  </a:cubicBezTo>
                  <a:cubicBezTo>
                    <a:pt x="3125397" y="778710"/>
                    <a:pt x="3106193" y="637665"/>
                    <a:pt x="3068397" y="501670"/>
                  </a:cubicBezTo>
                  <a:lnTo>
                    <a:pt x="3310931" y="369080"/>
                  </a:lnTo>
                  <a:close/>
                </a:path>
              </a:pathLst>
            </a:custGeom>
            <a:gradFill>
              <a:gsLst>
                <a:gs pos="0">
                  <a:srgbClr val="5E8FC0"/>
                </a:gs>
                <a:gs pos="50000">
                  <a:srgbClr val="8FB45E"/>
                </a:gs>
                <a:gs pos="100000">
                  <a:srgbClr val="F1CC35"/>
                </a:gs>
              </a:gsLst>
              <a:lin ang="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sz="1350">
                <a:solidFill>
                  <a:prstClr val="black"/>
                </a:solidFill>
                <a:latin typeface="Arial"/>
              </a:endParaRPr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3065CE7-9AFF-4256-8287-82E2C4078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49487" y="2983987"/>
              <a:ext cx="3166063" cy="2753570"/>
            </a:xfrm>
            <a:prstGeom prst="rect">
              <a:avLst/>
            </a:prstGeom>
          </p:spPr>
        </p:pic>
        <p:sp>
          <p:nvSpPr>
            <p:cNvPr id="11" name="Grafik 14">
              <a:extLst>
                <a:ext uri="{FF2B5EF4-FFF2-40B4-BE49-F238E27FC236}">
                  <a16:creationId xmlns:a16="http://schemas.microsoft.com/office/drawing/2014/main" id="{D1E13432-315C-4132-8335-C3BB48B5835A}"/>
                </a:ext>
              </a:extLst>
            </p:cNvPr>
            <p:cNvSpPr/>
            <p:nvPr/>
          </p:nvSpPr>
          <p:spPr>
            <a:xfrm>
              <a:off x="9061984" y="2368142"/>
              <a:ext cx="2409740" cy="1041231"/>
            </a:xfrm>
            <a:custGeom>
              <a:avLst/>
              <a:gdLst>
                <a:gd name="connsiteX0" fmla="*/ 3236292 w 3236332"/>
                <a:gd name="connsiteY0" fmla="*/ 683832 h 1400523"/>
                <a:gd name="connsiteX1" fmla="*/ 2752726 w 3236332"/>
                <a:gd name="connsiteY1" fmla="*/ 201174 h 1400523"/>
                <a:gd name="connsiteX2" fmla="*/ 686791 w 3236332"/>
                <a:gd name="connsiteY2" fmla="*/ 201174 h 1400523"/>
                <a:gd name="connsiteX3" fmla="*/ 686515 w 3236332"/>
                <a:gd name="connsiteY3" fmla="*/ 0 h 1400523"/>
                <a:gd name="connsiteX4" fmla="*/ 330674 w 3236332"/>
                <a:gd name="connsiteY4" fmla="*/ 329688 h 1400523"/>
                <a:gd name="connsiteX5" fmla="*/ 687462 w 3236332"/>
                <a:gd name="connsiteY5" fmla="*/ 641034 h 1400523"/>
                <a:gd name="connsiteX6" fmla="*/ 687185 w 3236332"/>
                <a:gd name="connsiteY6" fmla="*/ 437848 h 1400523"/>
                <a:gd name="connsiteX7" fmla="*/ 2752804 w 3236332"/>
                <a:gd name="connsiteY7" fmla="*/ 437848 h 1400523"/>
                <a:gd name="connsiteX8" fmla="*/ 2999696 w 3236332"/>
                <a:gd name="connsiteY8" fmla="*/ 684306 h 1400523"/>
                <a:gd name="connsiteX9" fmla="*/ 2999696 w 3236332"/>
                <a:gd name="connsiteY9" fmla="*/ 695390 h 1400523"/>
                <a:gd name="connsiteX10" fmla="*/ 2927549 w 3236332"/>
                <a:gd name="connsiteY10" fmla="*/ 870253 h 1400523"/>
                <a:gd name="connsiteX11" fmla="*/ 2752804 w 3236332"/>
                <a:gd name="connsiteY11" fmla="*/ 942715 h 1400523"/>
                <a:gd name="connsiteX12" fmla="*/ 474415 w 3236332"/>
                <a:gd name="connsiteY12" fmla="*/ 942715 h 1400523"/>
                <a:gd name="connsiteX13" fmla="*/ 0 w 3236332"/>
                <a:gd name="connsiteY13" fmla="*/ 1321277 h 1400523"/>
                <a:gd name="connsiteX14" fmla="*/ 223027 w 3236332"/>
                <a:gd name="connsiteY14" fmla="*/ 1400523 h 1400523"/>
                <a:gd name="connsiteX15" fmla="*/ 474415 w 3236332"/>
                <a:gd name="connsiteY15" fmla="*/ 1179469 h 1400523"/>
                <a:gd name="connsiteX16" fmla="*/ 2752765 w 3236332"/>
                <a:gd name="connsiteY16" fmla="*/ 1179469 h 1400523"/>
                <a:gd name="connsiteX17" fmla="*/ 3095036 w 3236332"/>
                <a:gd name="connsiteY17" fmla="*/ 1037503 h 1400523"/>
                <a:gd name="connsiteX18" fmla="*/ 3236331 w 3236332"/>
                <a:gd name="connsiteY18" fmla="*/ 694956 h 1400523"/>
                <a:gd name="connsiteX19" fmla="*/ 3236331 w 3236332"/>
                <a:gd name="connsiteY19" fmla="*/ 683872 h 1400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236332" h="1400523">
                  <a:moveTo>
                    <a:pt x="3236292" y="683832"/>
                  </a:moveTo>
                  <a:cubicBezTo>
                    <a:pt x="3235779" y="417692"/>
                    <a:pt x="3018866" y="201174"/>
                    <a:pt x="2752726" y="201174"/>
                  </a:cubicBezTo>
                  <a:lnTo>
                    <a:pt x="686791" y="201174"/>
                  </a:lnTo>
                  <a:lnTo>
                    <a:pt x="686515" y="0"/>
                  </a:lnTo>
                  <a:lnTo>
                    <a:pt x="330674" y="329688"/>
                  </a:lnTo>
                  <a:lnTo>
                    <a:pt x="687462" y="641034"/>
                  </a:lnTo>
                  <a:lnTo>
                    <a:pt x="687185" y="437848"/>
                  </a:lnTo>
                  <a:lnTo>
                    <a:pt x="2752804" y="437848"/>
                  </a:lnTo>
                  <a:cubicBezTo>
                    <a:pt x="2888695" y="437848"/>
                    <a:pt x="2999459" y="548415"/>
                    <a:pt x="2999696" y="684306"/>
                  </a:cubicBezTo>
                  <a:lnTo>
                    <a:pt x="2999696" y="695390"/>
                  </a:lnTo>
                  <a:cubicBezTo>
                    <a:pt x="2999854" y="761422"/>
                    <a:pt x="2974214" y="823549"/>
                    <a:pt x="2927549" y="870253"/>
                  </a:cubicBezTo>
                  <a:cubicBezTo>
                    <a:pt x="2880885" y="916997"/>
                    <a:pt x="2818837" y="942715"/>
                    <a:pt x="2752804" y="942715"/>
                  </a:cubicBezTo>
                  <a:lnTo>
                    <a:pt x="474415" y="942715"/>
                  </a:lnTo>
                  <a:cubicBezTo>
                    <a:pt x="138336" y="942755"/>
                    <a:pt x="5483" y="1305814"/>
                    <a:pt x="0" y="1321277"/>
                  </a:cubicBezTo>
                  <a:lnTo>
                    <a:pt x="223027" y="1400523"/>
                  </a:lnTo>
                  <a:cubicBezTo>
                    <a:pt x="223816" y="1398314"/>
                    <a:pt x="306257" y="1179469"/>
                    <a:pt x="474415" y="1179469"/>
                  </a:cubicBezTo>
                  <a:lnTo>
                    <a:pt x="2752765" y="1179469"/>
                  </a:lnTo>
                  <a:cubicBezTo>
                    <a:pt x="2882108" y="1179469"/>
                    <a:pt x="3003640" y="1129057"/>
                    <a:pt x="3095036" y="1037503"/>
                  </a:cubicBezTo>
                  <a:cubicBezTo>
                    <a:pt x="3186393" y="945950"/>
                    <a:pt x="3236607" y="824299"/>
                    <a:pt x="3236331" y="694956"/>
                  </a:cubicBezTo>
                  <a:lnTo>
                    <a:pt x="3236331" y="683872"/>
                  </a:lnTo>
                  <a:close/>
                </a:path>
              </a:pathLst>
            </a:custGeom>
            <a:solidFill>
              <a:srgbClr val="A6A6A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sz="1350" dirty="0">
                <a:solidFill>
                  <a:srgbClr val="A6A6A6"/>
                </a:solidFill>
                <a:latin typeface="Arial"/>
              </a:endParaRP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02F4CE75-3BB2-4F2A-ABE0-D845B9B57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28111" y="2526022"/>
              <a:ext cx="2409740" cy="992080"/>
            </a:xfrm>
            <a:prstGeom prst="rect">
              <a:avLst/>
            </a:prstGeom>
          </p:spPr>
        </p:pic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AADE78C-9310-4539-B77E-98970C389F42}"/>
                </a:ext>
              </a:extLst>
            </p:cNvPr>
            <p:cNvGrpSpPr/>
            <p:nvPr/>
          </p:nvGrpSpPr>
          <p:grpSpPr>
            <a:xfrm>
              <a:off x="7112968" y="2250524"/>
              <a:ext cx="2155983" cy="685145"/>
              <a:chOff x="7112968" y="2250524"/>
              <a:chExt cx="2155983" cy="685145"/>
            </a:xfrm>
            <a:gradFill>
              <a:gsLst>
                <a:gs pos="0">
                  <a:srgbClr val="5E8FC0"/>
                </a:gs>
                <a:gs pos="50000">
                  <a:srgbClr val="8FB45E"/>
                </a:gs>
                <a:gs pos="100000">
                  <a:srgbClr val="F1CC35"/>
                </a:gs>
              </a:gsLst>
              <a:lin ang="0" scaled="0"/>
            </a:gradFill>
          </p:grpSpPr>
          <p:sp>
            <p:nvSpPr>
              <p:cNvPr id="22" name="Rechteck: abgerundete Ecken 21">
                <a:extLst>
                  <a:ext uri="{FF2B5EF4-FFF2-40B4-BE49-F238E27FC236}">
                    <a16:creationId xmlns:a16="http://schemas.microsoft.com/office/drawing/2014/main" id="{743BA315-5B40-4A4A-B50C-9B2806F3E988}"/>
                  </a:ext>
                </a:extLst>
              </p:cNvPr>
              <p:cNvSpPr/>
              <p:nvPr/>
            </p:nvSpPr>
            <p:spPr>
              <a:xfrm>
                <a:off x="7112968" y="2250524"/>
                <a:ext cx="1033456" cy="684156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sz="675" b="1" dirty="0">
                    <a:solidFill>
                      <a:prstClr val="white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Hub</a:t>
                </a:r>
              </a:p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sz="675" b="1" dirty="0">
                    <a:solidFill>
                      <a:prstClr val="white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Japan</a:t>
                </a:r>
              </a:p>
            </p:txBody>
          </p:sp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95AD5FB6-4D04-4DA1-A659-FBC1DE98AB2D}"/>
                  </a:ext>
                </a:extLst>
              </p:cNvPr>
              <p:cNvSpPr/>
              <p:nvPr/>
            </p:nvSpPr>
            <p:spPr>
              <a:xfrm>
                <a:off x="8235495" y="2251513"/>
                <a:ext cx="1033456" cy="684156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sz="675" b="1" dirty="0">
                    <a:solidFill>
                      <a:prstClr val="white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Hub</a:t>
                </a:r>
              </a:p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sz="675" b="1" dirty="0">
                    <a:solidFill>
                      <a:prstClr val="white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Vietnam</a:t>
                </a:r>
              </a:p>
            </p:txBody>
          </p:sp>
        </p:grp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C83C392-10DF-40D7-8A58-310834555064}"/>
                </a:ext>
              </a:extLst>
            </p:cNvPr>
            <p:cNvSpPr txBox="1"/>
            <p:nvPr/>
          </p:nvSpPr>
          <p:spPr>
            <a:xfrm>
              <a:off x="4828111" y="2963794"/>
              <a:ext cx="212137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900" dirty="0" err="1">
                  <a:solidFill>
                    <a:prstClr val="white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Attract</a:t>
              </a:r>
              <a:endParaRPr lang="de-DE" sz="9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344D13A7-AAD3-4F1C-B3F7-C1792F64A192}"/>
                </a:ext>
              </a:extLst>
            </p:cNvPr>
            <p:cNvSpPr txBox="1"/>
            <p:nvPr/>
          </p:nvSpPr>
          <p:spPr>
            <a:xfrm>
              <a:off x="9359227" y="2977999"/>
              <a:ext cx="211249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900" dirty="0" err="1">
                  <a:solidFill>
                    <a:prstClr val="white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Accelerate</a:t>
              </a:r>
              <a:endParaRPr lang="de-DE" sz="9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197F807A-CF96-45FD-BF08-39794C67036D}"/>
                </a:ext>
              </a:extLst>
            </p:cNvPr>
            <p:cNvSpPr txBox="1"/>
            <p:nvPr/>
          </p:nvSpPr>
          <p:spPr>
            <a:xfrm>
              <a:off x="6988537" y="4252154"/>
              <a:ext cx="2121376" cy="360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000" dirty="0">
                  <a:solidFill>
                    <a:prstClr val="white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Halle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F3761366-341B-4CB0-9A93-3F9AB06B4761}"/>
                </a:ext>
              </a:extLst>
            </p:cNvPr>
            <p:cNvSpPr txBox="1"/>
            <p:nvPr/>
          </p:nvSpPr>
          <p:spPr>
            <a:xfrm>
              <a:off x="8569919" y="4502657"/>
              <a:ext cx="865626" cy="360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000" dirty="0">
                  <a:solidFill>
                    <a:prstClr val="white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Leipzig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99E85F4-EF06-4065-9F8E-501978FB637A}"/>
                </a:ext>
              </a:extLst>
            </p:cNvPr>
            <p:cNvSpPr txBox="1"/>
            <p:nvPr/>
          </p:nvSpPr>
          <p:spPr>
            <a:xfrm>
              <a:off x="7435710" y="4911761"/>
              <a:ext cx="768194" cy="360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000" dirty="0">
                  <a:solidFill>
                    <a:prstClr val="white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Jena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91949C6-888F-4D8F-A8FE-95DDF6DE6FD9}"/>
                </a:ext>
              </a:extLst>
            </p:cNvPr>
            <p:cNvSpPr txBox="1"/>
            <p:nvPr/>
          </p:nvSpPr>
          <p:spPr>
            <a:xfrm>
              <a:off x="6688006" y="5900465"/>
              <a:ext cx="315974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900" dirty="0">
                  <a:solidFill>
                    <a:prstClr val="white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Academy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56920DA-5FC9-AF70-2D85-87B050F35886}"/>
              </a:ext>
            </a:extLst>
          </p:cNvPr>
          <p:cNvSpPr txBox="1">
            <a:spLocks/>
          </p:cNvSpPr>
          <p:nvPr/>
        </p:nvSpPr>
        <p:spPr bwMode="auto">
          <a:xfrm>
            <a:off x="457200" y="609597"/>
            <a:ext cx="8234363" cy="758825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 kern="1200" cap="all">
                <a:solidFill>
                  <a:srgbClr val="262A3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 Book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 Book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 Book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 Book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de-DE" dirty="0"/>
              <a:t>Wachstumsunterstützung International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30" descr="A diagram of a company's startup office&#10;&#10;Description automatically generated">
            <a:extLst>
              <a:ext uri="{FF2B5EF4-FFF2-40B4-BE49-F238E27FC236}">
                <a16:creationId xmlns:a16="http://schemas.microsoft.com/office/drawing/2014/main" id="{B403F486-C2A2-5A51-0B92-3BCD9592EE6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19" y="1240854"/>
            <a:ext cx="4262849" cy="31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3"/>
          <p:cNvSpPr/>
          <p:nvPr/>
        </p:nvSpPr>
        <p:spPr>
          <a:xfrm>
            <a:off x="284067" y="1545480"/>
            <a:ext cx="8226090" cy="28692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43710"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de-DE" sz="135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4D6F71BD-9FC3-43EF-86EC-8987DA8E41C5}"/>
              </a:ext>
            </a:extLst>
          </p:cNvPr>
          <p:cNvSpPr/>
          <p:nvPr/>
        </p:nvSpPr>
        <p:spPr>
          <a:xfrm>
            <a:off x="1068763" y="1193983"/>
            <a:ext cx="2108613" cy="1116344"/>
          </a:xfrm>
          <a:prstGeom prst="roundRect">
            <a:avLst/>
          </a:prstGeom>
          <a:solidFill>
            <a:srgbClr val="5E8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588" indent="-128588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Kontaktanbahnung mit europäischen Firmen in Zielmärkten</a:t>
            </a:r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ISC </a:t>
            </a:r>
            <a:r>
              <a:rPr lang="de-DE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Mentor:innen-Netzwerk</a:t>
            </a:r>
            <a:endParaRPr lang="de-DE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Individuelles </a:t>
            </a:r>
            <a:r>
              <a:rPr lang="de-DE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Mentor:innen-Matching</a:t>
            </a:r>
            <a:endParaRPr lang="de-DE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01544258-4DF6-40C7-8AAE-1CF4D47C826F}"/>
              </a:ext>
            </a:extLst>
          </p:cNvPr>
          <p:cNvSpPr/>
          <p:nvPr/>
        </p:nvSpPr>
        <p:spPr>
          <a:xfrm>
            <a:off x="3389456" y="1193983"/>
            <a:ext cx="2108613" cy="1116344"/>
          </a:xfrm>
          <a:prstGeom prst="roundRect">
            <a:avLst/>
          </a:prstGeom>
          <a:solidFill>
            <a:srgbClr val="8FB4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588" indent="-128588">
              <a:buFont typeface="Wingdings" panose="05000000000000000000" pitchFamily="2" charset="2"/>
              <a:buChar char="§"/>
            </a:pPr>
            <a:r>
              <a:rPr lang="de-DE" sz="1000" dirty="0">
                <a:latin typeface="Roboto" panose="02000000000000000000" pitchFamily="2" charset="0"/>
                <a:ea typeface="Roboto" panose="02000000000000000000" pitchFamily="2" charset="0"/>
              </a:rPr>
              <a:t>Identifizierung von Lieferanten</a:t>
            </a:r>
            <a:br>
              <a:rPr lang="de-DE" sz="1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de-DE" sz="1000" dirty="0">
                <a:latin typeface="Roboto" panose="02000000000000000000" pitchFamily="2" charset="0"/>
                <a:ea typeface="Roboto" panose="02000000000000000000" pitchFamily="2" charset="0"/>
              </a:rPr>
              <a:t>und Outsourcing-Partnern</a:t>
            </a:r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de-DE" sz="1000" dirty="0" err="1">
                <a:latin typeface="Roboto" panose="02000000000000000000" pitchFamily="2" charset="0"/>
                <a:ea typeface="Roboto" panose="02000000000000000000" pitchFamily="2" charset="0"/>
              </a:rPr>
              <a:t>Matchingveranstaltungen</a:t>
            </a:r>
            <a:endParaRPr lang="de-DE" sz="1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de-DE" sz="1000" dirty="0">
                <a:latin typeface="Roboto" panose="02000000000000000000" pitchFamily="2" charset="0"/>
                <a:ea typeface="Roboto" panose="02000000000000000000" pitchFamily="2" charset="0"/>
              </a:rPr>
              <a:t>Zugang zu Kundengruppen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CF042440-02B3-4520-BD45-4AB090AFBB55}"/>
              </a:ext>
            </a:extLst>
          </p:cNvPr>
          <p:cNvSpPr/>
          <p:nvPr/>
        </p:nvSpPr>
        <p:spPr>
          <a:xfrm>
            <a:off x="5710150" y="1193983"/>
            <a:ext cx="2108612" cy="1116343"/>
          </a:xfrm>
          <a:prstGeom prst="roundRect">
            <a:avLst/>
          </a:prstGeom>
          <a:solidFill>
            <a:srgbClr val="F1CC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588" indent="-128588">
              <a:buFont typeface="Wingdings" panose="05000000000000000000" pitchFamily="2" charset="2"/>
              <a:buChar char="§"/>
            </a:pPr>
            <a:r>
              <a:rPr lang="de-DE" sz="1000" dirty="0">
                <a:latin typeface="Roboto" panose="02000000000000000000" pitchFamily="2" charset="0"/>
                <a:ea typeface="Roboto" panose="02000000000000000000" pitchFamily="2" charset="0"/>
              </a:rPr>
              <a:t>Reisen nach Vietnam, China und Japan</a:t>
            </a:r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de-DE" sz="1000" dirty="0">
                <a:latin typeface="Roboto" panose="02000000000000000000" pitchFamily="2" charset="0"/>
                <a:ea typeface="Roboto" panose="02000000000000000000" pitchFamily="2" charset="0"/>
              </a:rPr>
              <a:t>Aufenthalt in Coworking Spaces</a:t>
            </a:r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de-DE" sz="1000" dirty="0">
                <a:latin typeface="Roboto" panose="02000000000000000000" pitchFamily="2" charset="0"/>
                <a:ea typeface="Roboto" panose="02000000000000000000" pitchFamily="2" charset="0"/>
              </a:rPr>
              <a:t>Direkte Markterfahrung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53BC6F9-607F-4FD1-A760-FE63ED2B9612}"/>
              </a:ext>
            </a:extLst>
          </p:cNvPr>
          <p:cNvSpPr/>
          <p:nvPr/>
        </p:nvSpPr>
        <p:spPr>
          <a:xfrm>
            <a:off x="1068763" y="3302807"/>
            <a:ext cx="2108613" cy="1116344"/>
          </a:xfrm>
          <a:prstGeom prst="roundRect">
            <a:avLst/>
          </a:prstGeom>
          <a:solidFill>
            <a:srgbClr val="5E8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588" indent="-128588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Rechtliche Grundlagen</a:t>
            </a:r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Exportmanagement</a:t>
            </a:r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Internationale Geschäftsmodelle</a:t>
            </a:r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Geschäftskultur, etc..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31CE5897-67AA-45F9-AB74-8003A85A201A}"/>
              </a:ext>
            </a:extLst>
          </p:cNvPr>
          <p:cNvSpPr/>
          <p:nvPr/>
        </p:nvSpPr>
        <p:spPr>
          <a:xfrm>
            <a:off x="3389456" y="3298837"/>
            <a:ext cx="2108613" cy="1116344"/>
          </a:xfrm>
          <a:prstGeom prst="roundRect">
            <a:avLst/>
          </a:prstGeom>
          <a:solidFill>
            <a:srgbClr val="8FB4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588" indent="-128588">
              <a:buFont typeface="Wingdings" panose="05000000000000000000" pitchFamily="2" charset="2"/>
              <a:buChar char="§"/>
            </a:pPr>
            <a:r>
              <a:rPr lang="de-DE" sz="1000" dirty="0">
                <a:latin typeface="Roboto" panose="02000000000000000000" pitchFamily="2" charset="0"/>
                <a:ea typeface="Roboto" panose="02000000000000000000" pitchFamily="2" charset="0"/>
              </a:rPr>
              <a:t>Marktstudien &amp;    Markteintrittsstrategien</a:t>
            </a:r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de-DE" sz="1000" dirty="0">
                <a:latin typeface="Roboto" panose="02000000000000000000" pitchFamily="2" charset="0"/>
                <a:ea typeface="Roboto" panose="02000000000000000000" pitchFamily="2" charset="0"/>
              </a:rPr>
              <a:t>Online Marketing Kampagnen</a:t>
            </a:r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de-DE" sz="1000" dirty="0" err="1">
                <a:latin typeface="Roboto" panose="02000000000000000000" pitchFamily="2" charset="0"/>
                <a:ea typeface="Roboto" panose="02000000000000000000" pitchFamily="2" charset="0"/>
              </a:rPr>
              <a:t>Branchenexpert:innen</a:t>
            </a:r>
            <a:endParaRPr lang="de-DE" sz="1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92C75BB-75EF-4304-A438-E1B65E76E9C3}"/>
              </a:ext>
            </a:extLst>
          </p:cNvPr>
          <p:cNvSpPr/>
          <p:nvPr/>
        </p:nvSpPr>
        <p:spPr>
          <a:xfrm>
            <a:off x="5710150" y="3312337"/>
            <a:ext cx="2108612" cy="1102844"/>
          </a:xfrm>
          <a:prstGeom prst="roundRect">
            <a:avLst/>
          </a:prstGeom>
          <a:solidFill>
            <a:srgbClr val="F1CC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588" indent="-128588">
              <a:buFont typeface="Wingdings" panose="05000000000000000000" pitchFamily="2" charset="2"/>
              <a:buChar char="§"/>
            </a:pPr>
            <a:r>
              <a:rPr lang="de-DE" sz="1000" dirty="0">
                <a:latin typeface="Roboto" panose="02000000000000000000" pitchFamily="2" charset="0"/>
                <a:ea typeface="Roboto" panose="02000000000000000000" pitchFamily="2" charset="0"/>
              </a:rPr>
              <a:t>Personal in Hubs agieren als</a:t>
            </a:r>
            <a:br>
              <a:rPr lang="de-DE" sz="1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de-DE" sz="1000" dirty="0">
                <a:latin typeface="Roboto" panose="02000000000000000000" pitchFamily="2" charset="0"/>
                <a:ea typeface="Roboto" panose="02000000000000000000" pitchFamily="2" charset="0"/>
              </a:rPr>
              <a:t>Vertretung der Startups</a:t>
            </a:r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de-DE" sz="1000" dirty="0">
                <a:latin typeface="Roboto" panose="02000000000000000000" pitchFamily="2" charset="0"/>
                <a:ea typeface="Roboto" panose="02000000000000000000" pitchFamily="2" charset="0"/>
              </a:rPr>
              <a:t>Repräsentanz auf Messen</a:t>
            </a:r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de-DE" sz="1000" dirty="0">
                <a:latin typeface="Roboto" panose="02000000000000000000" pitchFamily="2" charset="0"/>
                <a:ea typeface="Roboto" panose="02000000000000000000" pitchFamily="2" charset="0"/>
              </a:rPr>
              <a:t>Partnersuche und Matchmaking</a:t>
            </a:r>
          </a:p>
          <a:p>
            <a:pPr marL="128588" indent="-128588">
              <a:buFont typeface="Wingdings" panose="05000000000000000000" pitchFamily="2" charset="2"/>
              <a:buChar char="§"/>
            </a:pPr>
            <a:endParaRPr lang="de-DE" sz="1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3A2C5FF-C697-4A75-9EDE-85C68DFB54BB}"/>
              </a:ext>
            </a:extLst>
          </p:cNvPr>
          <p:cNvSpPr/>
          <p:nvPr/>
        </p:nvSpPr>
        <p:spPr>
          <a:xfrm>
            <a:off x="1068763" y="2734605"/>
            <a:ext cx="1026000" cy="35146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Mentoring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9E3D49F-FF9A-4DF1-A346-72F8C18AA5E6}"/>
              </a:ext>
            </a:extLst>
          </p:cNvPr>
          <p:cNvSpPr/>
          <p:nvPr/>
        </p:nvSpPr>
        <p:spPr>
          <a:xfrm>
            <a:off x="2143484" y="2735600"/>
            <a:ext cx="1026000" cy="35146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latin typeface="Roboto" panose="02000000000000000000" pitchFamily="2" charset="0"/>
                <a:ea typeface="Roboto" panose="02000000000000000000" pitchFamily="2" charset="0"/>
              </a:rPr>
              <a:t>Workshops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FA5D4DE-E774-4700-BA4B-6A7241D9ECB5}"/>
              </a:ext>
            </a:extLst>
          </p:cNvPr>
          <p:cNvSpPr/>
          <p:nvPr/>
        </p:nvSpPr>
        <p:spPr>
          <a:xfrm>
            <a:off x="3389456" y="2729451"/>
            <a:ext cx="1026000" cy="35146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Netzwerk</a:t>
            </a:r>
            <a:endParaRPr lang="de-DE" sz="9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0A7712B-15D8-4D94-8169-E401EAC66DB4}"/>
              </a:ext>
            </a:extLst>
          </p:cNvPr>
          <p:cNvSpPr/>
          <p:nvPr/>
        </p:nvSpPr>
        <p:spPr>
          <a:xfrm>
            <a:off x="4472069" y="2729062"/>
            <a:ext cx="1026000" cy="35146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Markt-</a:t>
            </a:r>
          </a:p>
          <a:p>
            <a:pPr algn="ctr"/>
            <a:r>
              <a:rPr lang="de-DE" sz="9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de-DE" sz="9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497F9F5-D933-4C8E-8C63-B4D6155EBB67}"/>
              </a:ext>
            </a:extLst>
          </p:cNvPr>
          <p:cNvSpPr/>
          <p:nvPr/>
        </p:nvSpPr>
        <p:spPr>
          <a:xfrm>
            <a:off x="5718041" y="2725968"/>
            <a:ext cx="1026000" cy="35146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Markt-</a:t>
            </a:r>
          </a:p>
          <a:p>
            <a:pPr algn="ctr"/>
            <a:r>
              <a:rPr lang="de-DE" sz="9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erkundung</a:t>
            </a:r>
            <a:endParaRPr lang="de-DE" sz="9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A9B7D6E-E71F-4F24-888E-FEEED70CBBEC}"/>
              </a:ext>
            </a:extLst>
          </p:cNvPr>
          <p:cNvSpPr/>
          <p:nvPr/>
        </p:nvSpPr>
        <p:spPr>
          <a:xfrm>
            <a:off x="6792762" y="2725968"/>
            <a:ext cx="1026000" cy="35146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Replacer</a:t>
            </a:r>
            <a:endParaRPr lang="de-DE" sz="9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de-DE" sz="9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Service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4A78C97-EBD5-453B-8A67-D5528BC5D9DF}"/>
              </a:ext>
            </a:extLst>
          </p:cNvPr>
          <p:cNvSpPr txBox="1"/>
          <p:nvPr/>
        </p:nvSpPr>
        <p:spPr>
          <a:xfrm>
            <a:off x="1076655" y="2467461"/>
            <a:ext cx="10498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Mentoring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64F9126-3BB0-42F5-AFBB-686675DE0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8618" y="2395214"/>
            <a:ext cx="308152" cy="30815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B65472B-FD79-4C30-8284-1FF76BB621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0185" y="2410792"/>
            <a:ext cx="276995" cy="27699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F56461B-20BE-4626-97DC-AF3E7117F4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3053" y="2421300"/>
            <a:ext cx="308152" cy="30815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3594954-7D07-49C5-AF3E-251A8267A2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48009" y="2373418"/>
            <a:ext cx="308152" cy="308152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B58B2A-5EE0-4A5D-AB53-C8DA722CF2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65797" y="2396728"/>
            <a:ext cx="297000" cy="297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6BD6B93-DEA0-4294-B3B6-00C5FD890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18533" y="2396728"/>
            <a:ext cx="307800" cy="307800"/>
          </a:xfrm>
          <a:prstGeom prst="rect">
            <a:avLst/>
          </a:prstGeom>
        </p:spPr>
      </p:pic>
      <p:sp>
        <p:nvSpPr>
          <p:cNvPr id="25" name="Rechteck: abgerundete Ecken 6">
            <a:extLst>
              <a:ext uri="{FF2B5EF4-FFF2-40B4-BE49-F238E27FC236}">
                <a16:creationId xmlns:a16="http://schemas.microsoft.com/office/drawing/2014/main" id="{D8B32C88-BD73-230E-080E-33F5856555CD}"/>
              </a:ext>
            </a:extLst>
          </p:cNvPr>
          <p:cNvSpPr/>
          <p:nvPr/>
        </p:nvSpPr>
        <p:spPr>
          <a:xfrm rot="2845134">
            <a:off x="-988143" y="4068075"/>
            <a:ext cx="3689648" cy="485879"/>
          </a:xfrm>
          <a:prstGeom prst="roundRect">
            <a:avLst>
              <a:gd name="adj" fmla="val 37395"/>
            </a:avLst>
          </a:prstGeom>
          <a:solidFill>
            <a:srgbClr val="F1CC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dirty="0">
                <a:latin typeface="Roboto" panose="02000000000000000000" pitchFamily="2" charset="0"/>
                <a:ea typeface="Roboto" panose="02000000000000000000" pitchFamily="2" charset="0"/>
              </a:rPr>
              <a:t>Über 100 Startups bei der</a:t>
            </a:r>
          </a:p>
          <a:p>
            <a:pPr algn="ctr"/>
            <a:r>
              <a:rPr lang="de-DE" sz="1050" b="1" dirty="0">
                <a:latin typeface="Roboto" panose="02000000000000000000" pitchFamily="2" charset="0"/>
                <a:ea typeface="Roboto" panose="02000000000000000000" pitchFamily="2" charset="0"/>
              </a:rPr>
              <a:t> Internationalisierung unterstützt! 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C9105AC-D67D-F861-33E1-3EDD8934599E}"/>
              </a:ext>
            </a:extLst>
          </p:cNvPr>
          <p:cNvSpPr txBox="1">
            <a:spLocks/>
          </p:cNvSpPr>
          <p:nvPr/>
        </p:nvSpPr>
        <p:spPr bwMode="auto">
          <a:xfrm>
            <a:off x="457200" y="597874"/>
            <a:ext cx="8234363" cy="758825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 kern="1200" cap="all">
                <a:solidFill>
                  <a:srgbClr val="262A3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 Book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 Book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 Book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 Book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de-DE" dirty="0"/>
              <a:t>Wachstumsunterstützung International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45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A0A661-E5F1-B7DF-348C-AF98DB2A83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Von der </a:t>
            </a:r>
            <a:r>
              <a:rPr lang="de-DE" dirty="0" err="1"/>
              <a:t>idee</a:t>
            </a:r>
            <a:r>
              <a:rPr lang="de-DE" dirty="0"/>
              <a:t> zur Gründung 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7DAC5E-063C-E23D-E43E-AD97BE7E63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Modul 07-SQM-60</a:t>
            </a:r>
          </a:p>
        </p:txBody>
      </p:sp>
    </p:spTree>
    <p:extLst>
      <p:ext uri="{BB962C8B-B14F-4D97-AF65-F5344CB8AC3E}">
        <p14:creationId xmlns:p14="http://schemas.microsoft.com/office/powerpoint/2010/main" val="3495148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57F3C3-6232-B6E4-6CF0-4E88959F8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91278DD-13D9-4831-BCC0-96970DD70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</p:spPr>
        <p:txBody>
          <a:bodyPr/>
          <a:lstStyle/>
          <a:p>
            <a:r>
              <a:rPr lang="de-DE" dirty="0"/>
              <a:t>Modul: Lernziele 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767B5112-BB10-403D-A0C6-1E6844416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8234363" cy="3379199"/>
          </a:xfrm>
        </p:spPr>
        <p:txBody>
          <a:bodyPr/>
          <a:lstStyle/>
          <a:p>
            <a:pPr>
              <a:buFontTx/>
              <a:buChar char="-"/>
            </a:pPr>
            <a:r>
              <a:rPr lang="de-DE" dirty="0"/>
              <a:t>Handlungskompetenzen für eigenverantwortliche Entwicklung von Problemlösungsstrategien am Beispiel </a:t>
            </a:r>
            <a:r>
              <a:rPr lang="de-DE"/>
              <a:t>einer (eigenen) </a:t>
            </a:r>
            <a:r>
              <a:rPr lang="de-DE" dirty="0"/>
              <a:t>Geschäftsmodellentwicklung </a:t>
            </a:r>
          </a:p>
          <a:p>
            <a:pPr>
              <a:buFontTx/>
              <a:buChar char="-"/>
            </a:pPr>
            <a:r>
              <a:rPr lang="de-DE" dirty="0"/>
              <a:t>Vermittlung grundlegender Bausteine der Unternehmensgründung </a:t>
            </a:r>
          </a:p>
          <a:p>
            <a:pPr>
              <a:buFontTx/>
              <a:buChar char="-"/>
            </a:pPr>
            <a:r>
              <a:rPr lang="de-DE" dirty="0"/>
              <a:t>Gemeinsames Arbeiten an Gründungsideen mit dem Ziel der Entwicklung und Präsentation eines eigenständigen Geschäftsmodells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32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6BCC-79EA-990C-9C51-657DBF74A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Lernziele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5E6564-97B9-4246-30C0-1A2AEE355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DE" dirty="0"/>
              <a:t>Vermittlung von unternehmerischem Basiswissen</a:t>
            </a:r>
          </a:p>
          <a:p>
            <a:pPr>
              <a:buFontTx/>
              <a:buChar char="-"/>
            </a:pPr>
            <a:r>
              <a:rPr lang="de-DE" dirty="0"/>
              <a:t>Weiterentwicklung systematischer Herangehensweisen</a:t>
            </a:r>
          </a:p>
          <a:p>
            <a:pPr>
              <a:buFontTx/>
              <a:buChar char="-"/>
            </a:pPr>
            <a:r>
              <a:rPr lang="de-DE" dirty="0"/>
              <a:t>Kennenlernen von Strategien für die marktfähige Umsetzung von Ideen</a:t>
            </a:r>
          </a:p>
          <a:p>
            <a:pPr>
              <a:buFontTx/>
              <a:buChar char="-"/>
            </a:pPr>
            <a:r>
              <a:rPr lang="de-DE" dirty="0"/>
              <a:t>realistische und kritische Einschätzung der Umsetzbarkeit der Geschäftsidee</a:t>
            </a:r>
          </a:p>
          <a:p>
            <a:pPr>
              <a:buFontTx/>
              <a:buChar char="-"/>
            </a:pPr>
            <a:r>
              <a:rPr lang="de-DE" dirty="0"/>
              <a:t>Reflexion persönlicher Fähigkeiten/Voraussetzungen (auch durch Teamarbeit)</a:t>
            </a:r>
          </a:p>
          <a:p>
            <a:pPr>
              <a:buFontTx/>
              <a:buChar char="-"/>
            </a:pPr>
            <a:r>
              <a:rPr lang="de-DE" dirty="0"/>
              <a:t>Erweiterung der individuellen Fähigkeiten durch gutes Projektmanagement</a:t>
            </a:r>
          </a:p>
          <a:p>
            <a:pPr>
              <a:buFontTx/>
              <a:buChar char="-"/>
            </a:pPr>
            <a:r>
              <a:rPr lang="de-DE" dirty="0"/>
              <a:t>realistisches Verknüpfen aller tragenden Elemente zur Umsetzbarkeit der Projektidee in ein Business Model Canvas (BMC) und einen Marketingplan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57F3C3-6232-B6E4-6CF0-4E88959F8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157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0B8F9-3DB8-B763-6703-111AE0D9C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F0413E-D837-C834-FED2-D20761014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</a:t>
            </a:r>
            <a:r>
              <a:rPr lang="de-DE"/>
              <a:t>: Seminarteil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31F0DE-8020-E9BE-C0AB-031457276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117FDA5F-F496-5399-83AC-DC812B5C4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513534"/>
              </p:ext>
            </p:extLst>
          </p:nvPr>
        </p:nvGraphicFramePr>
        <p:xfrm>
          <a:off x="549332" y="1246440"/>
          <a:ext cx="6812760" cy="3249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1468">
                  <a:extLst>
                    <a:ext uri="{9D8B030D-6E8A-4147-A177-3AD203B41FA5}">
                      <a16:colId xmlns:a16="http://schemas.microsoft.com/office/drawing/2014/main" val="3282952088"/>
                    </a:ext>
                  </a:extLst>
                </a:gridCol>
                <a:gridCol w="4771292">
                  <a:extLst>
                    <a:ext uri="{9D8B030D-6E8A-4147-A177-3AD203B41FA5}">
                      <a16:colId xmlns:a16="http://schemas.microsoft.com/office/drawing/2014/main" val="1953289574"/>
                    </a:ext>
                  </a:extLst>
                </a:gridCol>
              </a:tblGrid>
              <a:tr h="225744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Do., 10. Apr. 2025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Modulstart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653376"/>
                  </a:ext>
                </a:extLst>
              </a:tr>
              <a:tr h="251940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Do., 17. Apr. 2025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Kundensegmente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2743912"/>
                  </a:ext>
                </a:extLst>
              </a:tr>
              <a:tr h="251940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Do., 24. Apr. 2025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Wertangebot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496769"/>
                  </a:ext>
                </a:extLst>
              </a:tr>
              <a:tr h="251940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Do., 08. Mai 2025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Marktanalyse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681874"/>
                  </a:ext>
                </a:extLst>
              </a:tr>
              <a:tr h="251940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Do., 15. Mai 2025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Kundenbeziehungen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723441"/>
                  </a:ext>
                </a:extLst>
              </a:tr>
              <a:tr h="251940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Do., 22. Mai 2025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Kanäle und Distribution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966012"/>
                  </a:ext>
                </a:extLst>
              </a:tr>
              <a:tr h="251940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Do., 05. Juni 2025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Erlösmodell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8645179"/>
                  </a:ext>
                </a:extLst>
              </a:tr>
              <a:tr h="251940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Do., 12. Juni 2025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Kosten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417201"/>
                  </a:ext>
                </a:extLst>
              </a:tr>
              <a:tr h="251940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Do., 19. Juni 2025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Ressourcen/Aktivitäten/Partner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198422"/>
                  </a:ext>
                </a:extLst>
              </a:tr>
              <a:tr h="251940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Do., 26. Juni 2025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 err="1">
                          <a:effectLst/>
                        </a:rPr>
                        <a:t>Pitchtraining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426664"/>
                  </a:ext>
                </a:extLst>
              </a:tr>
              <a:tr h="251940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Do., 03. Juli. 2025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Praxistipps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409727"/>
                  </a:ext>
                </a:extLst>
              </a:tr>
              <a:tr h="251940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Do., 10. Juli 2025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Abschlusspräsentation (10` Präsentation I 15` Q&amp;A I 5` Puffer)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078921"/>
                  </a:ext>
                </a:extLst>
              </a:tr>
              <a:tr h="251940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So., 10. Aug. 2025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Abgabetermin schriftliche Leistung 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845669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4D35729D-1975-AE4F-0DC3-79B6F856E3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5843" y="684211"/>
            <a:ext cx="758825" cy="75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1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5C081-BFAD-9B91-A490-07DE4C9B8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DD6BCD-0E0B-4236-C247-E760EAE6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Modul: Übungsteil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FD7794-7583-D1D9-E377-8B1C337D9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680EC57-E942-5A16-B9A7-230AA39954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5843" y="684211"/>
            <a:ext cx="758825" cy="758825"/>
          </a:xfrm>
          <a:prstGeom prst="rect">
            <a:avLst/>
          </a:prstGeom>
        </p:spPr>
      </p:pic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25A57841-9492-E3D6-61CD-CA9CCF4B0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126504"/>
              </p:ext>
            </p:extLst>
          </p:nvPr>
        </p:nvGraphicFramePr>
        <p:xfrm>
          <a:off x="549332" y="1153284"/>
          <a:ext cx="7237141" cy="33706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1170">
                  <a:extLst>
                    <a:ext uri="{9D8B030D-6E8A-4147-A177-3AD203B41FA5}">
                      <a16:colId xmlns:a16="http://schemas.microsoft.com/office/drawing/2014/main" val="1370655436"/>
                    </a:ext>
                  </a:extLst>
                </a:gridCol>
                <a:gridCol w="2996757">
                  <a:extLst>
                    <a:ext uri="{9D8B030D-6E8A-4147-A177-3AD203B41FA5}">
                      <a16:colId xmlns:a16="http://schemas.microsoft.com/office/drawing/2014/main" val="3597258194"/>
                    </a:ext>
                  </a:extLst>
                </a:gridCol>
                <a:gridCol w="2679214">
                  <a:extLst>
                    <a:ext uri="{9D8B030D-6E8A-4147-A177-3AD203B41FA5}">
                      <a16:colId xmlns:a16="http://schemas.microsoft.com/office/drawing/2014/main" val="1375944937"/>
                    </a:ext>
                  </a:extLst>
                </a:gridCol>
              </a:tblGrid>
              <a:tr h="260603"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de-DE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Datum</a:t>
                      </a:r>
                    </a:p>
                  </a:txBody>
                  <a:tcPr marL="8406" marR="8406" marT="8406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de-DE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Übung und Präsentation</a:t>
                      </a:r>
                    </a:p>
                  </a:txBody>
                  <a:tcPr marL="8406" marR="8406" marT="8406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de-DE" sz="12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Entrepreneurial</a:t>
                      </a:r>
                      <a:r>
                        <a:rPr lang="de-DE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2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Insights</a:t>
                      </a:r>
                      <a:endParaRPr lang="de-DE" sz="12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06" marR="8406" marT="8406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815491"/>
                  </a:ext>
                </a:extLst>
              </a:tr>
              <a:tr h="260603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Do., 10. Apr. 2025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endParaRPr lang="de-DE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06" marR="8406" marT="8406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de-DE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Frau Elke Hannemann</a:t>
                      </a:r>
                    </a:p>
                  </a:txBody>
                  <a:tcPr marL="8406" marR="8406" marT="8406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8508363"/>
                  </a:ext>
                </a:extLst>
              </a:tr>
              <a:tr h="260603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Do., 17. Apr. 2025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de-DE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Ideenvorstellung der Studierenden</a:t>
                      </a:r>
                    </a:p>
                  </a:txBody>
                  <a:tcPr marL="8406" marR="8406" marT="8406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Ideenvorstellung der Studierenden</a:t>
                      </a:r>
                    </a:p>
                  </a:txBody>
                  <a:tcPr marL="8406" marR="8406" marT="8406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358682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Do., 24. Apr. 2025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de-DE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Teambuilding</a:t>
                      </a:r>
                    </a:p>
                  </a:txBody>
                  <a:tcPr marL="8406" marR="8406" marT="8406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de-DE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Herr Dietrich Enk</a:t>
                      </a:r>
                    </a:p>
                  </a:txBody>
                  <a:tcPr marL="8406" marR="8406" marT="8406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602283"/>
                  </a:ext>
                </a:extLst>
              </a:tr>
              <a:tr h="260603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Do., 08. Mai 2025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de-DE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Wertangebot und Kundennutzen</a:t>
                      </a:r>
                    </a:p>
                  </a:txBody>
                  <a:tcPr marL="8406" marR="8406" marT="8406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de-DE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Herr PD Dr. Marc </a:t>
                      </a:r>
                      <a:r>
                        <a:rPr lang="de-DE" sz="12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Lehmstedt</a:t>
                      </a:r>
                      <a:endParaRPr lang="de-DE" sz="12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06" marR="8406" marT="8406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69434"/>
                  </a:ext>
                </a:extLst>
              </a:tr>
              <a:tr h="268609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Do., 15. Mai 2025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de-DE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Wertangebot und Kundennutzen</a:t>
                      </a:r>
                    </a:p>
                  </a:txBody>
                  <a:tcPr marL="8406" marR="8406" marT="8406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Wertangebot und Kundennutzen</a:t>
                      </a:r>
                    </a:p>
                  </a:txBody>
                  <a:tcPr marL="8406" marR="8406" marT="8406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740265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Do., 22. Mai 2025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de-DE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Desktop Marktrecherche - Q&amp;A Sesion</a:t>
                      </a:r>
                    </a:p>
                  </a:txBody>
                  <a:tcPr marL="8406" marR="8406" marT="8406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de-DE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Herr Rüdiger Pusch</a:t>
                      </a:r>
                    </a:p>
                  </a:txBody>
                  <a:tcPr marL="8406" marR="8406" marT="8406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156688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Do., 05. Juni 2025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de-DE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Relationships und Distribution</a:t>
                      </a:r>
                    </a:p>
                  </a:txBody>
                  <a:tcPr marL="8406" marR="8406" marT="8406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de-DE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Frau Petra Wallasch</a:t>
                      </a:r>
                    </a:p>
                  </a:txBody>
                  <a:tcPr marL="8406" marR="8406" marT="8406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65207"/>
                  </a:ext>
                </a:extLst>
              </a:tr>
              <a:tr h="331418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Do., 12. Juni 2025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de-DE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Relationships und Distribution</a:t>
                      </a:r>
                    </a:p>
                  </a:txBody>
                  <a:tcPr marL="8406" marR="8406" marT="8406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de-DE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Frau Katja Schülke</a:t>
                      </a:r>
                    </a:p>
                  </a:txBody>
                  <a:tcPr marL="8406" marR="8406" marT="8406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927524"/>
                  </a:ext>
                </a:extLst>
              </a:tr>
              <a:tr h="260603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Do., 19. Juni 2025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de-DE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Erlöse und Kosten - Q&amp;A Session</a:t>
                      </a:r>
                    </a:p>
                  </a:txBody>
                  <a:tcPr marL="8406" marR="8406" marT="8406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de-DE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Herr Erwin Linnenbach</a:t>
                      </a:r>
                    </a:p>
                  </a:txBody>
                  <a:tcPr marL="8406" marR="8406" marT="8406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057068"/>
                  </a:ext>
                </a:extLst>
              </a:tr>
              <a:tr h="260603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Do., 26. Juni 2025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de-DE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Geschäftsmodell komplett </a:t>
                      </a:r>
                    </a:p>
                  </a:txBody>
                  <a:tcPr marL="8406" marR="8406" marT="8406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Geschäftsmodell komplett </a:t>
                      </a:r>
                    </a:p>
                  </a:txBody>
                  <a:tcPr marL="8406" marR="8406" marT="8406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053202"/>
                  </a:ext>
                </a:extLst>
              </a:tr>
              <a:tr h="260603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u="none" strike="noStrike" dirty="0">
                          <a:effectLst/>
                        </a:rPr>
                        <a:t>Do., 03. Juli. 2025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5" marR="6305" marT="630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de-DE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Geschäftsmodell komplett</a:t>
                      </a:r>
                    </a:p>
                  </a:txBody>
                  <a:tcPr marL="8406" marR="8406" marT="8406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de-DE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Herr Prof. Dr. Michael Maul</a:t>
                      </a:r>
                    </a:p>
                  </a:txBody>
                  <a:tcPr marL="8406" marR="8406" marT="8406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444083"/>
                  </a:ext>
                </a:extLst>
              </a:tr>
            </a:tbl>
          </a:graphicData>
        </a:graphic>
      </p:graphicFrame>
      <p:pic>
        <p:nvPicPr>
          <p:cNvPr id="5" name="Grafik 4" descr="Ein Bild, das Text, Schrift, Logo, Design enthält.&#10;&#10;KI-generierte Inhalte können fehlerhaft sein.">
            <a:extLst>
              <a:ext uri="{FF2B5EF4-FFF2-40B4-BE49-F238E27FC236}">
                <a16:creationId xmlns:a16="http://schemas.microsoft.com/office/drawing/2014/main" id="{490E3AD5-0813-1A23-297C-DE9E4B9283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690" y="239292"/>
            <a:ext cx="1893693" cy="56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08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68CBC-56E0-D096-C71E-7CE7160455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1st </a:t>
            </a:r>
            <a:r>
              <a:rPr lang="de-DE" dirty="0" err="1"/>
              <a:t>Entrepreneurial</a:t>
            </a:r>
            <a:r>
              <a:rPr lang="de-DE" dirty="0"/>
              <a:t> </a:t>
            </a:r>
            <a:r>
              <a:rPr lang="de-DE" dirty="0" err="1"/>
              <a:t>insights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16820E7-3965-2B03-67A0-BD975654C8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Kurzvorstellung zur Veranstaltungsreihe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B5D7B0-6BFA-C12E-FDE5-6E401F75D426}"/>
              </a:ext>
            </a:extLst>
          </p:cNvPr>
          <p:cNvSpPr txBox="1">
            <a:spLocks/>
          </p:cNvSpPr>
          <p:nvPr/>
        </p:nvSpPr>
        <p:spPr bwMode="auto">
          <a:xfrm>
            <a:off x="295275" y="2916936"/>
            <a:ext cx="5072253" cy="1563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200" kern="1200">
                <a:solidFill>
                  <a:srgbClr val="262A3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4572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10.04.2025</a:t>
            </a:r>
          </a:p>
          <a:p>
            <a:pPr marL="0" indent="0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Christian Albert Jacke</a:t>
            </a:r>
          </a:p>
          <a:p>
            <a:pPr marL="0" indent="0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Honorardozent und Initiator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Entrepreneurial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Bürgermeister und Bankdirektor a.D., Managing Partner, CAJ Management GmbH</a:t>
            </a:r>
          </a:p>
        </p:txBody>
      </p:sp>
    </p:spTree>
    <p:extLst>
      <p:ext uri="{BB962C8B-B14F-4D97-AF65-F5344CB8AC3E}">
        <p14:creationId xmlns:p14="http://schemas.microsoft.com/office/powerpoint/2010/main" val="187244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FC1A5DA1-328A-E1DA-8A06-F2531311BA2F}"/>
              </a:ext>
            </a:extLst>
          </p:cNvPr>
          <p:cNvSpPr/>
          <p:nvPr/>
        </p:nvSpPr>
        <p:spPr>
          <a:xfrm>
            <a:off x="6864240" y="3585811"/>
            <a:ext cx="1870368" cy="572878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D380BBA-0C32-32E9-EA2D-7CB129AAF783}"/>
              </a:ext>
            </a:extLst>
          </p:cNvPr>
          <p:cNvSpPr/>
          <p:nvPr/>
        </p:nvSpPr>
        <p:spPr>
          <a:xfrm>
            <a:off x="2631547" y="3585811"/>
            <a:ext cx="1870602" cy="572878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BBAEB-3304-8DA7-D868-DE82F5A54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Eure Modulbetreuer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837B51-4073-6EEA-D5E0-DC07B909C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497308-4E8E-E9D8-1559-C932AB804D25}"/>
              </a:ext>
            </a:extLst>
          </p:cNvPr>
          <p:cNvSpPr txBox="1"/>
          <p:nvPr/>
        </p:nvSpPr>
        <p:spPr>
          <a:xfrm>
            <a:off x="2748313" y="3610640"/>
            <a:ext cx="1525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+mn-lt"/>
              </a:rPr>
              <a:t>Dr. Gunnar Kaßberg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792940C-0285-841A-0D2B-6B9C703CC65A}"/>
              </a:ext>
            </a:extLst>
          </p:cNvPr>
          <p:cNvSpPr txBox="1"/>
          <p:nvPr/>
        </p:nvSpPr>
        <p:spPr>
          <a:xfrm>
            <a:off x="6906009" y="3610640"/>
            <a:ext cx="1786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+mn-lt"/>
              </a:rPr>
              <a:t>Johannes </a:t>
            </a:r>
          </a:p>
          <a:p>
            <a:pPr algn="ctr"/>
            <a:r>
              <a:rPr lang="de-DE" sz="1400" dirty="0">
                <a:latin typeface="+mn-lt"/>
              </a:rPr>
              <a:t>Göckeritz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8B6A57F-06F5-9CAE-3BA2-0B579EFD15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8629" y="1297767"/>
            <a:ext cx="1870602" cy="213976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2088D5A-1AF7-74B0-9CF3-F80DB26001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4239" y="1297767"/>
            <a:ext cx="1870368" cy="213976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17B98E1-F416-B47D-1D66-C353A1A13B8B}"/>
              </a:ext>
            </a:extLst>
          </p:cNvPr>
          <p:cNvSpPr/>
          <p:nvPr/>
        </p:nvSpPr>
        <p:spPr>
          <a:xfrm>
            <a:off x="513673" y="3585811"/>
            <a:ext cx="1870602" cy="572878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Person, Mann, draußen, Anzug enthält.&#10;&#10;Automatisch generierte Beschreibung">
            <a:extLst>
              <a:ext uri="{FF2B5EF4-FFF2-40B4-BE49-F238E27FC236}">
                <a16:creationId xmlns:a16="http://schemas.microsoft.com/office/drawing/2014/main" id="{B6EE2A61-6D16-5359-529F-333A87810D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673" y="1301511"/>
            <a:ext cx="1870602" cy="213750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2781925-2B3C-E083-79A4-19A831163A2A}"/>
              </a:ext>
            </a:extLst>
          </p:cNvPr>
          <p:cNvSpPr txBox="1"/>
          <p:nvPr/>
        </p:nvSpPr>
        <p:spPr>
          <a:xfrm>
            <a:off x="409392" y="3635469"/>
            <a:ext cx="1974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+mn-lt"/>
              </a:rPr>
              <a:t>Prof. Dr. Utz Dornberger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CAE7C33-D1E0-1C21-720D-2942927DB954}"/>
              </a:ext>
            </a:extLst>
          </p:cNvPr>
          <p:cNvSpPr/>
          <p:nvPr/>
        </p:nvSpPr>
        <p:spPr>
          <a:xfrm>
            <a:off x="4749422" y="3585811"/>
            <a:ext cx="1870368" cy="572878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56E78EA-11D1-E8E4-03C4-7C469679AEEB}"/>
              </a:ext>
            </a:extLst>
          </p:cNvPr>
          <p:cNvSpPr txBox="1"/>
          <p:nvPr/>
        </p:nvSpPr>
        <p:spPr>
          <a:xfrm>
            <a:off x="4749421" y="3620204"/>
            <a:ext cx="1786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+mn-lt"/>
              </a:rPr>
              <a:t>Christian Albert Jacke</a:t>
            </a:r>
          </a:p>
        </p:txBody>
      </p:sp>
      <p:pic>
        <p:nvPicPr>
          <p:cNvPr id="19" name="Grafik 18" descr="Ein Bild, das Kleidung, Person, Menschliches Gesicht, Mann enthält.&#10;&#10;KI-generierte Inhalte können fehlerhaft sein.">
            <a:extLst>
              <a:ext uri="{FF2B5EF4-FFF2-40B4-BE49-F238E27FC236}">
                <a16:creationId xmlns:a16="http://schemas.microsoft.com/office/drawing/2014/main" id="{FE3A02A7-D17F-F181-7AFE-EA6CBD7F573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824" t="3959" r="19310" b="43103"/>
          <a:stretch/>
        </p:blipFill>
        <p:spPr>
          <a:xfrm>
            <a:off x="4744953" y="1297767"/>
            <a:ext cx="1889274" cy="213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19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C05352-F6E0-CA92-3238-2B55F07A8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Moderator: Christian Albert Jacke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2B698B-B9B4-BDA1-0647-E4AB3551D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de-DE" sz="16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Studium der Wirtschaftswissenschaften und Rechtswissenschaften an der Universität Freiburg (Dipl.-</a:t>
            </a:r>
            <a:r>
              <a:rPr lang="de-DE" sz="160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Vw</a:t>
            </a:r>
            <a:r>
              <a:rPr lang="de-DE" sz="16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.)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de-DE" sz="16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Seit 1985 Unternehmer in verschiedenen Positionen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de-DE" sz="16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Kempen &amp; CO. Investmentbank Amsterdam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de-DE" sz="16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Februar 1990 als Partner Consulting Gesellschaft in Leipzig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de-DE" sz="16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1990–1997 Bürgermeister für Wirtschaft der Stadt Leipzig (parteilos)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de-DE" sz="16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In der Geschäftsleitung der Bayerischen Vereinsbank AG und der Vereins- und Westbank AG verantwortlich für Firmenkunden, Immobilien und Public Sektor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de-DE" sz="16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Partner in einer eigenen Beratungsfirma als Sanierungsmanager, Wirtschaftsmediator und Strategieberater an der Schnittstelle von Politik, Gesellschaft und Wirtschaft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de-DE" sz="16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Teilnehmer 101.Baden-Badener Unternehmergespräch und Sprecher des Regionalbereichs Sachsen, Sachsen-Anhalt, Thüringen des BBUG</a:t>
            </a:r>
          </a:p>
          <a:p>
            <a:endParaRPr lang="de-DE" sz="1600" dirty="0">
              <a:latin typeface="+mn-lt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6B5488-8C32-2EEF-12B9-2744C9AD2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CE52FFDA-63E8-0981-B991-C82C2957030F}"/>
              </a:ext>
            </a:extLst>
          </p:cNvPr>
          <p:cNvSpPr/>
          <p:nvPr/>
        </p:nvSpPr>
        <p:spPr>
          <a:xfrm>
            <a:off x="5984342" y="153909"/>
            <a:ext cx="2842788" cy="106958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="1" dirty="0"/>
              <a:t>Angebot Sprechstunde </a:t>
            </a:r>
            <a:r>
              <a:rPr lang="de-DE" sz="1600" dirty="0"/>
              <a:t>(1h vor Vorlesung)</a:t>
            </a:r>
          </a:p>
          <a:p>
            <a:r>
              <a:rPr lang="de-DE" sz="1600" dirty="0"/>
              <a:t>Uhrzeit: 12 Uhr </a:t>
            </a:r>
          </a:p>
          <a:p>
            <a:r>
              <a:rPr lang="de-DE" sz="1600" dirty="0"/>
              <a:t>Ort:</a:t>
            </a:r>
          </a:p>
        </p:txBody>
      </p:sp>
    </p:spTree>
    <p:extLst>
      <p:ext uri="{BB962C8B-B14F-4D97-AF65-F5344CB8AC3E}">
        <p14:creationId xmlns:p14="http://schemas.microsoft.com/office/powerpoint/2010/main" val="140078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71BE04-3834-57AE-B204-7A755C91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Entrepreneur in Public </a:t>
            </a:r>
            <a:r>
              <a:rPr lang="de-DE" dirty="0" err="1"/>
              <a:t>services</a:t>
            </a:r>
            <a:r>
              <a:rPr lang="de-DE" dirty="0"/>
              <a:t> 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E01B3A3-3D6B-9C8D-5D0A-87E7F5761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1A6E2ADE-0CF3-E97A-B0F2-2509537C4DA4}"/>
              </a:ext>
            </a:extLst>
          </p:cNvPr>
          <p:cNvSpPr/>
          <p:nvPr/>
        </p:nvSpPr>
        <p:spPr>
          <a:xfrm>
            <a:off x="2983479" y="2088448"/>
            <a:ext cx="2720898" cy="152102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§ Sächsische Gemeindeordnung</a:t>
            </a:r>
          </a:p>
          <a:p>
            <a:pPr algn="ctr"/>
            <a:endParaRPr lang="de-DE" sz="1400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Rat der Stadt Leipzig </a:t>
            </a:r>
          </a:p>
          <a:p>
            <a:pPr algn="ctr"/>
            <a:endParaRPr lang="de-DE" sz="1400" dirty="0">
              <a:solidFill>
                <a:schemeClr val="tx1"/>
              </a:solidFill>
            </a:endParaRPr>
          </a:p>
          <a:p>
            <a:pPr algn="ctr"/>
            <a:r>
              <a:rPr lang="de-DE" sz="1400" b="1" dirty="0">
                <a:solidFill>
                  <a:schemeClr val="tx1"/>
                </a:solidFill>
              </a:rPr>
              <a:t>OB</a:t>
            </a:r>
            <a:r>
              <a:rPr lang="de-DE" sz="1400" dirty="0">
                <a:solidFill>
                  <a:schemeClr val="tx1"/>
                </a:solidFill>
              </a:rPr>
              <a:t> und </a:t>
            </a:r>
            <a:r>
              <a:rPr lang="de-DE" sz="1400" b="1" dirty="0">
                <a:solidFill>
                  <a:schemeClr val="tx1"/>
                </a:solidFill>
              </a:rPr>
              <a:t>BM</a:t>
            </a:r>
            <a:r>
              <a:rPr lang="de-DE" sz="1400" dirty="0">
                <a:solidFill>
                  <a:schemeClr val="tx1"/>
                </a:solidFill>
              </a:rPr>
              <a:t> Wirtschaft 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9DC9E96B-AD9C-E059-A642-95F39C506F9D}"/>
              </a:ext>
            </a:extLst>
          </p:cNvPr>
          <p:cNvSpPr/>
          <p:nvPr/>
        </p:nvSpPr>
        <p:spPr>
          <a:xfrm>
            <a:off x="6497053" y="2513703"/>
            <a:ext cx="2194510" cy="6705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Liegenschaftshandel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AB231DFC-F213-6A4C-BCC1-1FBD56408ABE}"/>
              </a:ext>
            </a:extLst>
          </p:cNvPr>
          <p:cNvSpPr/>
          <p:nvPr/>
        </p:nvSpPr>
        <p:spPr>
          <a:xfrm>
            <a:off x="6125578" y="1417932"/>
            <a:ext cx="2194510" cy="6705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Infrastruktur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29BC2DAF-E33D-CE00-9703-350136B64139}"/>
              </a:ext>
            </a:extLst>
          </p:cNvPr>
          <p:cNvSpPr/>
          <p:nvPr/>
        </p:nvSpPr>
        <p:spPr>
          <a:xfrm>
            <a:off x="6125578" y="3538527"/>
            <a:ext cx="2194510" cy="6705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Gewerbeflächen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2DEFFC8F-7966-C30C-9208-4518AF2EF184}"/>
              </a:ext>
            </a:extLst>
          </p:cNvPr>
          <p:cNvSpPr/>
          <p:nvPr/>
        </p:nvSpPr>
        <p:spPr>
          <a:xfrm>
            <a:off x="3246673" y="3898498"/>
            <a:ext cx="2194510" cy="76051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Zentren für Gewerbe, Technologie &amp; Gründung 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09CF6E20-592B-5B5A-6236-C3F36FEA18BB}"/>
              </a:ext>
            </a:extLst>
          </p:cNvPr>
          <p:cNvSpPr/>
          <p:nvPr/>
        </p:nvSpPr>
        <p:spPr>
          <a:xfrm>
            <a:off x="367768" y="3538527"/>
            <a:ext cx="2194510" cy="6705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Tourismus &amp; Kongress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983E36E5-EAC2-5B8F-0E99-738D84C717FD}"/>
              </a:ext>
            </a:extLst>
          </p:cNvPr>
          <p:cNvSpPr/>
          <p:nvPr/>
        </p:nvSpPr>
        <p:spPr>
          <a:xfrm>
            <a:off x="367768" y="1417932"/>
            <a:ext cx="2194510" cy="6705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Institutionelle Kooperationen 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0E80DDC6-5795-95DB-3977-61CCBC3CEC19}"/>
              </a:ext>
            </a:extLst>
          </p:cNvPr>
          <p:cNvSpPr/>
          <p:nvPr/>
        </p:nvSpPr>
        <p:spPr>
          <a:xfrm>
            <a:off x="3246673" y="1128908"/>
            <a:ext cx="2194510" cy="6705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bg1"/>
                </a:solidFill>
              </a:rPr>
              <a:t>Wifö</a:t>
            </a:r>
            <a:r>
              <a:rPr lang="de-DE" sz="1600" dirty="0">
                <a:solidFill>
                  <a:schemeClr val="bg1"/>
                </a:solidFill>
              </a:rPr>
              <a:t> generell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224D609-5E02-E6C2-A4CA-288ED3E717DC}"/>
              </a:ext>
            </a:extLst>
          </p:cNvPr>
          <p:cNvCxnSpPr>
            <a:cxnSpLocks/>
          </p:cNvCxnSpPr>
          <p:nvPr/>
        </p:nvCxnSpPr>
        <p:spPr>
          <a:xfrm flipV="1">
            <a:off x="5572780" y="1799424"/>
            <a:ext cx="552798" cy="357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05E43A4-ADAA-661A-1F49-5AE1DA8C274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704377" y="2848961"/>
            <a:ext cx="7926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5533D9A-1217-973F-9418-B303EA41ECA3}"/>
              </a:ext>
            </a:extLst>
          </p:cNvPr>
          <p:cNvCxnSpPr>
            <a:cxnSpLocks/>
          </p:cNvCxnSpPr>
          <p:nvPr/>
        </p:nvCxnSpPr>
        <p:spPr>
          <a:xfrm>
            <a:off x="4343928" y="2644792"/>
            <a:ext cx="0" cy="2124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A951BD8-7330-92A1-AB97-E4D6E5E7B9F1}"/>
              </a:ext>
            </a:extLst>
          </p:cNvPr>
          <p:cNvCxnSpPr>
            <a:cxnSpLocks/>
          </p:cNvCxnSpPr>
          <p:nvPr/>
        </p:nvCxnSpPr>
        <p:spPr>
          <a:xfrm>
            <a:off x="4343928" y="3071238"/>
            <a:ext cx="0" cy="220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069E4A84-1DE0-A07C-9037-20E064771919}"/>
              </a:ext>
            </a:extLst>
          </p:cNvPr>
          <p:cNvSpPr txBox="1"/>
          <p:nvPr/>
        </p:nvSpPr>
        <p:spPr>
          <a:xfrm>
            <a:off x="5629922" y="2076289"/>
            <a:ext cx="991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AR, VB, etc.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205F81D-A844-3876-4612-8A2B2BB4D3BA}"/>
              </a:ext>
            </a:extLst>
          </p:cNvPr>
          <p:cNvSpPr txBox="1"/>
          <p:nvPr/>
        </p:nvSpPr>
        <p:spPr>
          <a:xfrm>
            <a:off x="5734723" y="2911658"/>
            <a:ext cx="991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kraft Amt</a:t>
            </a:r>
          </a:p>
        </p:txBody>
      </p:sp>
    </p:spTree>
    <p:extLst>
      <p:ext uri="{BB962C8B-B14F-4D97-AF65-F5344CB8AC3E}">
        <p14:creationId xmlns:p14="http://schemas.microsoft.com/office/powerpoint/2010/main" val="1740025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Zeitung, Menschliches Gesicht, Text, Brille enthält.&#10;&#10;KI-generierte Inhalte können fehlerhaft sein.">
            <a:extLst>
              <a:ext uri="{FF2B5EF4-FFF2-40B4-BE49-F238E27FC236}">
                <a16:creationId xmlns:a16="http://schemas.microsoft.com/office/drawing/2014/main" id="{8B95E9D7-C5EC-D02F-7D98-FC2304D5E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437" y="19878"/>
            <a:ext cx="6615453" cy="462863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D01762-4E00-89EB-8500-51343757D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245B351-49BA-B289-4212-91EA47D32D71}"/>
              </a:ext>
            </a:extLst>
          </p:cNvPr>
          <p:cNvSpPr txBox="1"/>
          <p:nvPr/>
        </p:nvSpPr>
        <p:spPr>
          <a:xfrm>
            <a:off x="7364896" y="4253948"/>
            <a:ext cx="13266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+mn-lt"/>
              </a:rPr>
              <a:t>Gesamter Artikel: siehe </a:t>
            </a:r>
            <a:r>
              <a:rPr lang="de-DE" sz="1100" dirty="0" err="1">
                <a:latin typeface="+mn-lt"/>
              </a:rPr>
              <a:t>Moodle</a:t>
            </a:r>
            <a:endParaRPr lang="de-DE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9685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1C8E85-F8CF-2BA1-6D8F-7B4B848F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Entrepreneur in Public </a:t>
            </a:r>
            <a:r>
              <a:rPr lang="de-DE" dirty="0" err="1"/>
              <a:t>services</a:t>
            </a:r>
            <a:r>
              <a:rPr lang="de-DE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982F0A-75B1-7C60-682A-237481B05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5D43D820-5FE3-DCA9-CABE-5CB4418F2C3D}"/>
              </a:ext>
            </a:extLst>
          </p:cNvPr>
          <p:cNvSpPr/>
          <p:nvPr/>
        </p:nvSpPr>
        <p:spPr>
          <a:xfrm>
            <a:off x="2983479" y="2571750"/>
            <a:ext cx="2720898" cy="76051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BM</a:t>
            </a:r>
            <a:r>
              <a:rPr lang="de-DE" sz="1400" dirty="0">
                <a:solidFill>
                  <a:schemeClr val="tx1"/>
                </a:solidFill>
              </a:rPr>
              <a:t> Wirtschaft 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65DC8110-BF4A-7AF2-5504-73F6EF01C6C0}"/>
              </a:ext>
            </a:extLst>
          </p:cNvPr>
          <p:cNvSpPr/>
          <p:nvPr/>
        </p:nvSpPr>
        <p:spPr>
          <a:xfrm>
            <a:off x="6497053" y="2513703"/>
            <a:ext cx="2338834" cy="81856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Liegenschaftshandel</a:t>
            </a:r>
          </a:p>
          <a:p>
            <a:pPr algn="ctr"/>
            <a:r>
              <a:rPr lang="de-DE" sz="1200" dirty="0">
                <a:solidFill>
                  <a:schemeClr val="bg1"/>
                </a:solidFill>
              </a:rPr>
              <a:t>Auktion, Börse(</a:t>
            </a:r>
            <a:r>
              <a:rPr lang="de-DE" sz="1200" dirty="0" err="1">
                <a:solidFill>
                  <a:schemeClr val="bg1"/>
                </a:solidFill>
              </a:rPr>
              <a:t>festpreis</a:t>
            </a:r>
            <a:r>
              <a:rPr lang="de-DE" sz="1200" dirty="0">
                <a:solidFill>
                  <a:schemeClr val="bg1"/>
                </a:solidFill>
              </a:rPr>
              <a:t>), Standard</a:t>
            </a:r>
            <a:r>
              <a:rPr lang="de-DE" sz="1200">
                <a:solidFill>
                  <a:schemeClr val="bg1"/>
                </a:solidFill>
              </a:rPr>
              <a:t>, &gt; 5.000 </a:t>
            </a:r>
            <a:r>
              <a:rPr lang="de-DE" sz="1200" dirty="0">
                <a:solidFill>
                  <a:schemeClr val="bg1"/>
                </a:solidFill>
              </a:rPr>
              <a:t>Transaktionen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8A0AAC1C-16E8-D215-BA3C-84135C97B2C8}"/>
              </a:ext>
            </a:extLst>
          </p:cNvPr>
          <p:cNvSpPr/>
          <p:nvPr/>
        </p:nvSpPr>
        <p:spPr>
          <a:xfrm>
            <a:off x="6125577" y="1417932"/>
            <a:ext cx="2565985" cy="6705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Infrastruktur</a:t>
            </a:r>
          </a:p>
          <a:p>
            <a:pPr algn="ctr"/>
            <a:r>
              <a:rPr lang="de-DE" sz="1200" dirty="0">
                <a:solidFill>
                  <a:schemeClr val="bg1"/>
                </a:solidFill>
              </a:rPr>
              <a:t>L-Gruppe, Fernwasser, Flughafen 24/7, Wassergut Canitz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96B7C3CE-6E5D-7936-6FD2-04E419C06E79}"/>
              </a:ext>
            </a:extLst>
          </p:cNvPr>
          <p:cNvSpPr/>
          <p:nvPr/>
        </p:nvSpPr>
        <p:spPr>
          <a:xfrm>
            <a:off x="6125578" y="3538527"/>
            <a:ext cx="2194510" cy="6705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Gewerbeflächen</a:t>
            </a:r>
          </a:p>
          <a:p>
            <a:pPr algn="ctr"/>
            <a:r>
              <a:rPr lang="de-DE" sz="1200" dirty="0">
                <a:solidFill>
                  <a:schemeClr val="bg1"/>
                </a:solidFill>
              </a:rPr>
              <a:t>&gt; 500 ha u.a. Neue Messe, 300. Mio. primär 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F55EACF2-E5B0-8C9C-8458-ED9B56D298B9}"/>
              </a:ext>
            </a:extLst>
          </p:cNvPr>
          <p:cNvSpPr/>
          <p:nvPr/>
        </p:nvSpPr>
        <p:spPr>
          <a:xfrm>
            <a:off x="3246672" y="3538528"/>
            <a:ext cx="2358997" cy="112048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Zentren für Gewerbe, Technologie &amp; Gründung</a:t>
            </a:r>
          </a:p>
          <a:p>
            <a:pPr algn="ctr"/>
            <a:r>
              <a:rPr lang="de-DE" sz="1200" dirty="0">
                <a:solidFill>
                  <a:schemeClr val="bg1"/>
                </a:solidFill>
              </a:rPr>
              <a:t>8 Zentren, 200 Mio. </a:t>
            </a:r>
            <a:r>
              <a:rPr lang="de-DE" sz="1200" dirty="0" err="1">
                <a:solidFill>
                  <a:schemeClr val="bg1"/>
                </a:solidFill>
              </a:rPr>
              <a:t>Invest</a:t>
            </a:r>
            <a:r>
              <a:rPr lang="de-DE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705FB03-1A0E-3B02-47D4-160749A1CCE2}"/>
              </a:ext>
            </a:extLst>
          </p:cNvPr>
          <p:cNvSpPr/>
          <p:nvPr/>
        </p:nvSpPr>
        <p:spPr>
          <a:xfrm>
            <a:off x="367768" y="3538527"/>
            <a:ext cx="2194510" cy="84463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Tourismus &amp; Kongress</a:t>
            </a:r>
          </a:p>
          <a:p>
            <a:pPr algn="ctr"/>
            <a:r>
              <a:rPr lang="de-DE" sz="1200" dirty="0">
                <a:solidFill>
                  <a:schemeClr val="bg1"/>
                </a:solidFill>
              </a:rPr>
              <a:t>„echte PPP“ LTS/M, diverse Awards 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93045594-7FA9-5ABA-1365-61535C1417C0}"/>
              </a:ext>
            </a:extLst>
          </p:cNvPr>
          <p:cNvSpPr/>
          <p:nvPr/>
        </p:nvSpPr>
        <p:spPr>
          <a:xfrm>
            <a:off x="367768" y="1417932"/>
            <a:ext cx="2194510" cy="1623442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Institutionelle Kooperationen</a:t>
            </a:r>
          </a:p>
          <a:p>
            <a:pPr algn="ctr"/>
            <a:r>
              <a:rPr lang="de-DE" sz="1200" dirty="0" err="1">
                <a:solidFill>
                  <a:schemeClr val="bg1"/>
                </a:solidFill>
              </a:rPr>
              <a:t>Städtepartnerscahften</a:t>
            </a:r>
            <a:r>
              <a:rPr lang="de-DE" sz="1200" dirty="0">
                <a:solidFill>
                  <a:schemeClr val="bg1"/>
                </a:solidFill>
              </a:rPr>
              <a:t>, Birmingham, Houston, Standort-Kampagnen, „Leipzig kommt1“ und „Leipziger Freiheit“ 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AB6431E0-BF25-D263-4B94-538F5F2C026A}"/>
              </a:ext>
            </a:extLst>
          </p:cNvPr>
          <p:cNvSpPr/>
          <p:nvPr/>
        </p:nvSpPr>
        <p:spPr>
          <a:xfrm>
            <a:off x="3246673" y="1128907"/>
            <a:ext cx="2194510" cy="1176971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chemeClr val="bg1"/>
                </a:solidFill>
              </a:rPr>
              <a:t>Wifö</a:t>
            </a:r>
            <a:r>
              <a:rPr lang="de-DE" sz="1600" b="1" dirty="0">
                <a:solidFill>
                  <a:schemeClr val="bg1"/>
                </a:solidFill>
              </a:rPr>
              <a:t> – Clusterstrategie</a:t>
            </a:r>
          </a:p>
          <a:p>
            <a:pPr algn="ctr"/>
            <a:r>
              <a:rPr lang="de-DE" sz="1200" dirty="0">
                <a:solidFill>
                  <a:schemeClr val="bg1"/>
                </a:solidFill>
              </a:rPr>
              <a:t>Messe, Medien, Logistik, „Word Range“. Bio Medizin, IT, Automobilindustrie </a:t>
            </a:r>
            <a:endParaRPr lang="de-DE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51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DE660-ED29-48BC-97FB-CFB1BC42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Artikel Leipziger Wirtschaftszeitung </a:t>
            </a:r>
          </a:p>
        </p:txBody>
      </p:sp>
      <p:pic>
        <p:nvPicPr>
          <p:cNvPr id="6" name="Inhaltsplatzhalter 5" descr="Ein Bild, das Text, Kleidung, Mann, Person enthält.&#10;&#10;KI-generierte Inhalte können fehlerhaft sein.">
            <a:extLst>
              <a:ext uri="{FF2B5EF4-FFF2-40B4-BE49-F238E27FC236}">
                <a16:creationId xmlns:a16="http://schemas.microsoft.com/office/drawing/2014/main" id="{A8179535-0BB1-7A47-7286-E30B12E0C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843" y="1063623"/>
            <a:ext cx="5074780" cy="360776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E996B3-AF21-4A8B-A6BC-3A7CA0004F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201DF99-9BE4-3786-329C-97A4882E29E3}"/>
              </a:ext>
            </a:extLst>
          </p:cNvPr>
          <p:cNvSpPr txBox="1"/>
          <p:nvPr/>
        </p:nvSpPr>
        <p:spPr>
          <a:xfrm>
            <a:off x="7364896" y="4253948"/>
            <a:ext cx="13266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+mn-lt"/>
              </a:rPr>
              <a:t>Gesamter Artikel: siehe </a:t>
            </a:r>
            <a:r>
              <a:rPr lang="de-DE" sz="1100" dirty="0" err="1">
                <a:latin typeface="+mn-lt"/>
              </a:rPr>
              <a:t>Moodle</a:t>
            </a:r>
            <a:endParaRPr lang="de-DE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963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86D4AF-DD38-EBEC-6390-53AC36C4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C0DF09-EB96-9A88-0D5B-57921BFE4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nhaltsplatzhalter 5" descr="Ein Bild, das Text, Person,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4583E3B5-BC35-871E-FE20-58BA3F429B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761523" y="0"/>
            <a:ext cx="363502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066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AD658A-0BEB-17F1-2E39-288B9D57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Elke </a:t>
            </a:r>
            <a:r>
              <a:rPr lang="de-DE" dirty="0" err="1"/>
              <a:t>hannemann</a:t>
            </a:r>
            <a:endParaRPr lang="de-DE" dirty="0"/>
          </a:p>
        </p:txBody>
      </p:sp>
      <p:pic>
        <p:nvPicPr>
          <p:cNvPr id="6" name="Inhaltsplatzhalter 5" descr="Ein Bild, das Text, Screenshot, Poster, Im Haus enthält.&#10;&#10;KI-generierte Inhalte können fehlerhaft sein.">
            <a:extLst>
              <a:ext uri="{FF2B5EF4-FFF2-40B4-BE49-F238E27FC236}">
                <a16:creationId xmlns:a16="http://schemas.microsoft.com/office/drawing/2014/main" id="{3D6C97E6-0C91-3F43-DCEF-1362FB806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2483" y="0"/>
            <a:ext cx="3633937" cy="514195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8B6C24-5742-6387-BB82-51BB08802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969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14C82B-6BA9-E379-4EAB-CEA13DCA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Petra </a:t>
            </a:r>
            <a:r>
              <a:rPr lang="de-DE" dirty="0" err="1"/>
              <a:t>wallasch</a:t>
            </a:r>
            <a:r>
              <a:rPr lang="de-DE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FC2D62-8446-BBBE-0F19-9868DF2F3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nhaltsplatzhalter 5" descr="Ein Bild, das Text, Menschliches Gesicht, Lächeln, Screenshot enthält.&#10;&#10;KI-generierte Inhalte können fehlerhaft sein.">
            <a:extLst>
              <a:ext uri="{FF2B5EF4-FFF2-40B4-BE49-F238E27FC236}">
                <a16:creationId xmlns:a16="http://schemas.microsoft.com/office/drawing/2014/main" id="{5D22EF7B-A1F2-5648-32D9-36F4ED3957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761523" y="0"/>
            <a:ext cx="3633936" cy="5141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482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28E816-CC7E-395D-24F7-452677AD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Regeln für den </a:t>
            </a:r>
            <a:r>
              <a:rPr lang="de-DE" dirty="0" err="1"/>
              <a:t>hörsaal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5BAAEE-FA8A-EAF7-7AA0-5FF2484ED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F817EED3-F460-DF86-E274-A9BB58EA3F24}"/>
              </a:ext>
            </a:extLst>
          </p:cNvPr>
          <p:cNvSpPr/>
          <p:nvPr/>
        </p:nvSpPr>
        <p:spPr>
          <a:xfrm>
            <a:off x="457200" y="1284216"/>
            <a:ext cx="3061917" cy="141265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kern="0" dirty="0">
              <a:solidFill>
                <a:schemeClr val="tx1"/>
              </a:solidFill>
              <a:effectLst/>
              <a:ea typeface="Aptos" panose="020B0004020202020204" pitchFamily="34" charset="0"/>
              <a:cs typeface="AppleSystemUIFont"/>
            </a:endParaRPr>
          </a:p>
          <a:p>
            <a:pPr algn="ctr"/>
            <a:r>
              <a:rPr lang="de-DE" sz="1800" kern="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AppleSystemUIFont"/>
              </a:rPr>
              <a:t>Recht auf Wortmeldungen haben immer zuerst die </a:t>
            </a:r>
            <a:r>
              <a:rPr lang="de-DE" sz="1800" kern="0" dirty="0" err="1">
                <a:solidFill>
                  <a:schemeClr val="tx1"/>
                </a:solidFill>
                <a:effectLst/>
                <a:ea typeface="Aptos" panose="020B0004020202020204" pitchFamily="34" charset="0"/>
                <a:cs typeface="AppleSystemUIFont"/>
              </a:rPr>
              <a:t>Kursteilnehmer:innen</a:t>
            </a:r>
            <a:endParaRPr lang="de-DE" sz="1800" kern="0" dirty="0">
              <a:solidFill>
                <a:schemeClr val="tx1"/>
              </a:solidFill>
              <a:effectLst/>
              <a:ea typeface="Aptos" panose="020B0004020202020204" pitchFamily="34" charset="0"/>
              <a:cs typeface="AppleSystemUIFont"/>
            </a:endParaRPr>
          </a:p>
          <a:p>
            <a:pPr algn="ctr"/>
            <a:endParaRPr lang="de-DE" dirty="0"/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50CB6492-AA25-4073-0484-11B1658E4F4C}"/>
              </a:ext>
            </a:extLst>
          </p:cNvPr>
          <p:cNvSpPr/>
          <p:nvPr/>
        </p:nvSpPr>
        <p:spPr>
          <a:xfrm>
            <a:off x="457199" y="3152958"/>
            <a:ext cx="3061917" cy="141265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kern="0" dirty="0">
              <a:solidFill>
                <a:schemeClr val="tx1"/>
              </a:solidFill>
              <a:effectLst/>
              <a:ea typeface="Aptos" panose="020B0004020202020204" pitchFamily="34" charset="0"/>
              <a:cs typeface="AppleSystemUIFont"/>
            </a:endParaRPr>
          </a:p>
          <a:p>
            <a:pPr algn="ctr"/>
            <a:r>
              <a:rPr lang="de-DE" sz="1800" kern="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AppleSystemUIFont"/>
              </a:rPr>
              <a:t>Handys bitte lautlos stellen</a:t>
            </a:r>
          </a:p>
          <a:p>
            <a:pPr algn="ctr"/>
            <a:endParaRPr lang="de-DE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B096BD3A-062A-9532-3B43-E32866FA1314}"/>
              </a:ext>
            </a:extLst>
          </p:cNvPr>
          <p:cNvSpPr/>
          <p:nvPr/>
        </p:nvSpPr>
        <p:spPr>
          <a:xfrm>
            <a:off x="4817826" y="1289398"/>
            <a:ext cx="3061917" cy="141265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kern="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AppleSystemUIFont"/>
              </a:rPr>
              <a:t>Keine Anonymität bei Wortmeldungen/</a:t>
            </a:r>
          </a:p>
          <a:p>
            <a:pPr algn="ctr"/>
            <a:r>
              <a:rPr lang="de-DE" sz="1800" kern="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AppleSystemUIFont"/>
              </a:rPr>
              <a:t>Diskussionen etc.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915CF650-B5C5-FDE6-7594-F11B24D2508E}"/>
              </a:ext>
            </a:extLst>
          </p:cNvPr>
          <p:cNvSpPr/>
          <p:nvPr/>
        </p:nvSpPr>
        <p:spPr>
          <a:xfrm>
            <a:off x="4817825" y="3152958"/>
            <a:ext cx="3061917" cy="141265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kern="0" dirty="0">
                <a:solidFill>
                  <a:schemeClr val="tx1"/>
                </a:solidFill>
              </a:rPr>
              <a:t>Kein Kommen und Gehen während der Veranstaltung</a:t>
            </a:r>
          </a:p>
        </p:txBody>
      </p:sp>
      <p:pic>
        <p:nvPicPr>
          <p:cNvPr id="10" name="Grafik 9" descr="Benutzer mit einfarbiger Füllung">
            <a:extLst>
              <a:ext uri="{FF2B5EF4-FFF2-40B4-BE49-F238E27FC236}">
                <a16:creationId xmlns:a16="http://schemas.microsoft.com/office/drawing/2014/main" id="{CD1BC49A-215C-3517-418F-D9605593A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7176" y="955452"/>
            <a:ext cx="914400" cy="914400"/>
          </a:xfrm>
          <a:prstGeom prst="rect">
            <a:avLst/>
          </a:prstGeom>
        </p:spPr>
      </p:pic>
      <p:pic>
        <p:nvPicPr>
          <p:cNvPr id="12" name="Grafik 11" descr="Telefone verboten mit einfarbiger Füllung">
            <a:extLst>
              <a:ext uri="{FF2B5EF4-FFF2-40B4-BE49-F238E27FC236}">
                <a16:creationId xmlns:a16="http://schemas.microsoft.com/office/drawing/2014/main" id="{A51C5E28-1A49-A350-D828-AE4E363D9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3096" y="2987905"/>
            <a:ext cx="684139" cy="684139"/>
          </a:xfrm>
          <a:prstGeom prst="rect">
            <a:avLst/>
          </a:prstGeom>
        </p:spPr>
      </p:pic>
      <p:pic>
        <p:nvPicPr>
          <p:cNvPr id="14" name="Grafik 13" descr="Ausführen mit einfarbiger Füllung">
            <a:extLst>
              <a:ext uri="{FF2B5EF4-FFF2-40B4-BE49-F238E27FC236}">
                <a16:creationId xmlns:a16="http://schemas.microsoft.com/office/drawing/2014/main" id="{94A3440C-F500-C174-6696-A5D2D39DAA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33746" y="3062492"/>
            <a:ext cx="796791" cy="796791"/>
          </a:xfrm>
          <a:prstGeom prst="rect">
            <a:avLst/>
          </a:prstGeom>
        </p:spPr>
      </p:pic>
      <p:pic>
        <p:nvPicPr>
          <p:cNvPr id="16" name="Grafik 15" descr="Fragen mit einfarbiger Füllung">
            <a:extLst>
              <a:ext uri="{FF2B5EF4-FFF2-40B4-BE49-F238E27FC236}">
                <a16:creationId xmlns:a16="http://schemas.microsoft.com/office/drawing/2014/main" id="{FA64FC2A-ACC9-2F12-0D07-B8E35EC2A5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56605" y="1008777"/>
            <a:ext cx="796791" cy="79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47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D1F27-DE63-2A74-2ECB-FD79CBC3D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literaturempfehlungen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41B549-1DB0-E1E7-AC9E-9A68E2DF6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600" dirty="0">
                <a:latin typeface="+mn-lt"/>
              </a:rPr>
              <a:t>R.H. </a:t>
            </a:r>
            <a:r>
              <a:rPr lang="de-DE" sz="1600" dirty="0" err="1">
                <a:latin typeface="+mn-lt"/>
              </a:rPr>
              <a:t>Coase</a:t>
            </a:r>
            <a:r>
              <a:rPr lang="de-DE" sz="1600" dirty="0">
                <a:latin typeface="+mn-lt"/>
              </a:rPr>
              <a:t>. 1937. The Nature </a:t>
            </a:r>
            <a:r>
              <a:rPr lang="de-DE" sz="1600" dirty="0" err="1">
                <a:latin typeface="+mn-lt"/>
              </a:rPr>
              <a:t>of</a:t>
            </a:r>
            <a:r>
              <a:rPr lang="de-DE" sz="1600" dirty="0">
                <a:latin typeface="+mn-lt"/>
              </a:rPr>
              <a:t> a firm. </a:t>
            </a:r>
            <a:r>
              <a:rPr lang="de-DE" sz="1600" i="0" u="sng" strike="noStrike" dirty="0">
                <a:effectLst/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https://doi.org/10.1111/j.1468-0335.1937.tb00002.x</a:t>
            </a:r>
            <a:endParaRPr lang="de-DE" sz="1600" i="0" u="sng" strike="noStrike" dirty="0">
              <a:effectLst/>
              <a:latin typeface="+mn-lt"/>
            </a:endParaRPr>
          </a:p>
          <a:p>
            <a:pPr marL="0" indent="0">
              <a:buNone/>
            </a:pPr>
            <a:endParaRPr lang="de-DE" sz="1600" i="0" u="sng" strike="noStrike" dirty="0">
              <a:effectLst/>
              <a:latin typeface="+mn-lt"/>
            </a:endParaRPr>
          </a:p>
          <a:p>
            <a:r>
              <a:rPr lang="de-DE" sz="1600" dirty="0">
                <a:effectLst/>
              </a:rPr>
              <a:t>Osterwalder, A., &amp; </a:t>
            </a:r>
            <a:r>
              <a:rPr lang="de-DE" sz="1600" dirty="0" err="1">
                <a:effectLst/>
              </a:rPr>
              <a:t>Pigneur</a:t>
            </a:r>
            <a:r>
              <a:rPr lang="de-DE" sz="1600" dirty="0">
                <a:effectLst/>
              </a:rPr>
              <a:t>, Y. (2010). </a:t>
            </a:r>
            <a:r>
              <a:rPr lang="de-DE" sz="1600" i="1" dirty="0">
                <a:effectLst/>
              </a:rPr>
              <a:t>Business Model Generation</a:t>
            </a:r>
            <a:r>
              <a:rPr lang="de-DE" sz="1600" dirty="0">
                <a:effectLst/>
              </a:rPr>
              <a:t>. John Wiley &amp; </a:t>
            </a:r>
            <a:r>
              <a:rPr lang="de-DE" sz="1600" dirty="0" err="1">
                <a:effectLst/>
              </a:rPr>
              <a:t>Sons</a:t>
            </a:r>
            <a:r>
              <a:rPr lang="de-DE" sz="1600" dirty="0">
                <a:effectLst/>
              </a:rPr>
              <a:t>.</a:t>
            </a:r>
          </a:p>
          <a:p>
            <a:r>
              <a:rPr lang="de-DE" sz="1600" dirty="0">
                <a:effectLst/>
              </a:rPr>
              <a:t>Osterwalder, A., </a:t>
            </a:r>
            <a:r>
              <a:rPr lang="de-DE" sz="1600" dirty="0" err="1">
                <a:effectLst/>
              </a:rPr>
              <a:t>Pigneur</a:t>
            </a:r>
            <a:r>
              <a:rPr lang="de-DE" sz="1600" dirty="0">
                <a:effectLst/>
              </a:rPr>
              <a:t>, Y., Bernarda, G., &amp; Smith, A. (2014). Value Proposition Design: </a:t>
            </a:r>
            <a:r>
              <a:rPr lang="de-DE" sz="1600" dirty="0" err="1">
                <a:effectLst/>
              </a:rPr>
              <a:t>How</a:t>
            </a:r>
            <a:r>
              <a:rPr lang="de-DE" sz="1600" dirty="0">
                <a:effectLst/>
              </a:rPr>
              <a:t> </a:t>
            </a:r>
            <a:r>
              <a:rPr lang="de-DE" sz="1600" dirty="0" err="1">
                <a:effectLst/>
              </a:rPr>
              <a:t>to</a:t>
            </a:r>
            <a:r>
              <a:rPr lang="de-DE" sz="1600" dirty="0">
                <a:effectLst/>
              </a:rPr>
              <a:t> </a:t>
            </a:r>
            <a:r>
              <a:rPr lang="de-DE" sz="1600" dirty="0" err="1">
                <a:effectLst/>
              </a:rPr>
              <a:t>create</a:t>
            </a:r>
            <a:r>
              <a:rPr lang="de-DE" sz="1600" dirty="0">
                <a:effectLst/>
              </a:rPr>
              <a:t> </a:t>
            </a:r>
            <a:r>
              <a:rPr lang="de-DE" sz="1600" dirty="0" err="1">
                <a:effectLst/>
              </a:rPr>
              <a:t>products</a:t>
            </a:r>
            <a:r>
              <a:rPr lang="de-DE" sz="1600" dirty="0">
                <a:effectLst/>
              </a:rPr>
              <a:t> and </a:t>
            </a:r>
            <a:r>
              <a:rPr lang="de-DE" sz="1600" dirty="0" err="1">
                <a:effectLst/>
              </a:rPr>
              <a:t>services</a:t>
            </a:r>
            <a:r>
              <a:rPr lang="de-DE" sz="1600" dirty="0">
                <a:effectLst/>
              </a:rPr>
              <a:t> </a:t>
            </a:r>
            <a:r>
              <a:rPr lang="de-DE" sz="1600" dirty="0" err="1">
                <a:effectLst/>
              </a:rPr>
              <a:t>customers</a:t>
            </a:r>
            <a:r>
              <a:rPr lang="de-DE" sz="1600" dirty="0">
                <a:effectLst/>
              </a:rPr>
              <a:t> </a:t>
            </a:r>
            <a:r>
              <a:rPr lang="de-DE" sz="1600" dirty="0" err="1">
                <a:effectLst/>
              </a:rPr>
              <a:t>want</a:t>
            </a:r>
            <a:r>
              <a:rPr lang="de-DE" sz="1600" dirty="0">
                <a:effectLst/>
              </a:rPr>
              <a:t>. In </a:t>
            </a:r>
            <a:r>
              <a:rPr lang="de-DE" sz="1600" i="1" dirty="0" err="1">
                <a:effectLst/>
              </a:rPr>
              <a:t>How</a:t>
            </a:r>
            <a:r>
              <a:rPr lang="de-DE" sz="1600" i="1" dirty="0">
                <a:effectLst/>
              </a:rPr>
              <a:t> </a:t>
            </a:r>
            <a:r>
              <a:rPr lang="de-DE" sz="1600" i="1" dirty="0" err="1">
                <a:effectLst/>
              </a:rPr>
              <a:t>to</a:t>
            </a:r>
            <a:r>
              <a:rPr lang="de-DE" sz="1600" i="1" dirty="0">
                <a:effectLst/>
              </a:rPr>
              <a:t> </a:t>
            </a:r>
            <a:r>
              <a:rPr lang="de-DE" sz="1600" i="1" dirty="0" err="1">
                <a:effectLst/>
              </a:rPr>
              <a:t>create</a:t>
            </a:r>
            <a:r>
              <a:rPr lang="de-DE" sz="1600" i="1" dirty="0">
                <a:effectLst/>
              </a:rPr>
              <a:t> </a:t>
            </a:r>
            <a:r>
              <a:rPr lang="de-DE" sz="1600" i="1" dirty="0" err="1">
                <a:effectLst/>
              </a:rPr>
              <a:t>products</a:t>
            </a:r>
            <a:r>
              <a:rPr lang="de-DE" sz="1600" i="1" dirty="0">
                <a:effectLst/>
              </a:rPr>
              <a:t> and </a:t>
            </a:r>
            <a:r>
              <a:rPr lang="de-DE" sz="1600" i="1" dirty="0" err="1">
                <a:effectLst/>
              </a:rPr>
              <a:t>services</a:t>
            </a:r>
            <a:r>
              <a:rPr lang="de-DE" sz="1600" i="1" dirty="0">
                <a:effectLst/>
              </a:rPr>
              <a:t> </a:t>
            </a:r>
            <a:r>
              <a:rPr lang="de-DE" sz="1600" i="1" dirty="0" err="1">
                <a:effectLst/>
              </a:rPr>
              <a:t>customers</a:t>
            </a:r>
            <a:r>
              <a:rPr lang="de-DE" sz="1600" i="1" dirty="0">
                <a:effectLst/>
              </a:rPr>
              <a:t> </a:t>
            </a:r>
            <a:r>
              <a:rPr lang="de-DE" sz="1600" i="1" dirty="0" err="1">
                <a:effectLst/>
              </a:rPr>
              <a:t>want</a:t>
            </a:r>
            <a:r>
              <a:rPr lang="de-DE" sz="1600" dirty="0">
                <a:effectLst/>
              </a:rPr>
              <a:t>. John Wiley &amp; </a:t>
            </a:r>
            <a:r>
              <a:rPr lang="de-DE" sz="1600" dirty="0" err="1">
                <a:effectLst/>
              </a:rPr>
              <a:t>Sons</a:t>
            </a:r>
            <a:r>
              <a:rPr lang="de-DE" sz="1600" dirty="0">
                <a:effectLst/>
              </a:rPr>
              <a:t>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FCE022D-3D10-B72B-BA7B-E71EACFAA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306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3" descr="Ein Bild, das Person, Menge, beobachtend, Auditorium enthält.&#10;&#10;Automatisch generierte Beschreibung">
            <a:extLst>
              <a:ext uri="{FF2B5EF4-FFF2-40B4-BE49-F238E27FC236}">
                <a16:creationId xmlns:a16="http://schemas.microsoft.com/office/drawing/2014/main" id="{2718B485-D605-68F8-E246-6641CE7FBB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473" y="2097386"/>
            <a:ext cx="5141167" cy="2524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577D90B1-066A-C9CB-5978-93185189F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964" y="610073"/>
            <a:ext cx="6400800" cy="1487313"/>
          </a:xfrm>
        </p:spPr>
        <p:txBody>
          <a:bodyPr/>
          <a:lstStyle/>
          <a:p>
            <a:r>
              <a:rPr lang="de-DE" dirty="0"/>
              <a:t>Vorstellung </a:t>
            </a:r>
            <a:br>
              <a:rPr lang="de-DE" dirty="0"/>
            </a:br>
            <a:r>
              <a:rPr lang="de-DE" dirty="0"/>
              <a:t>SEPT Kompetenzzentrum </a:t>
            </a:r>
            <a:br>
              <a:rPr lang="de-DE" dirty="0"/>
            </a:br>
            <a:r>
              <a:rPr lang="de-DE" dirty="0"/>
              <a:t>und </a:t>
            </a:r>
            <a:r>
              <a:rPr lang="de-DE" dirty="0" err="1"/>
              <a:t>SMIle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5031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5A8EB-9E86-1028-90DC-CE122794E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F670D9-70C3-E2CC-65C9-FA07FF760A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Wie geht es weiter für Euch?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25196E6-5741-C714-03BA-313F00429E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Modulstruktur</a:t>
            </a:r>
          </a:p>
        </p:txBody>
      </p:sp>
    </p:spTree>
    <p:extLst>
      <p:ext uri="{BB962C8B-B14F-4D97-AF65-F5344CB8AC3E}">
        <p14:creationId xmlns:p14="http://schemas.microsoft.com/office/powerpoint/2010/main" val="1020543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B1513-3B3C-73EE-144C-A9884FB6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Modul: Struktur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B63F40-3870-4712-2017-9F2D16100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DE" sz="1600" b="1" dirty="0"/>
              <a:t>Seminarteil:</a:t>
            </a:r>
            <a:r>
              <a:rPr lang="de-DE" sz="1600" dirty="0"/>
              <a:t> (13:15 bis 14:45 Uhr): Wissenstransfer für Geschäftsidee- und Geschäftsmodellentwicklung</a:t>
            </a:r>
          </a:p>
          <a:p>
            <a:pPr>
              <a:buFontTx/>
              <a:buChar char="-"/>
            </a:pPr>
            <a:r>
              <a:rPr lang="de-DE" sz="1600" b="1" dirty="0" err="1"/>
              <a:t>Entrepreneurial</a:t>
            </a:r>
            <a:r>
              <a:rPr lang="de-DE" sz="1600" b="1" dirty="0"/>
              <a:t> </a:t>
            </a:r>
            <a:r>
              <a:rPr lang="de-DE" sz="1600" b="1" dirty="0" err="1"/>
              <a:t>Insights</a:t>
            </a:r>
            <a:r>
              <a:rPr lang="de-DE" sz="1600" b="1" dirty="0"/>
              <a:t>: </a:t>
            </a:r>
            <a:r>
              <a:rPr lang="de-DE" sz="1600" dirty="0"/>
              <a:t>(15:15 bis 16:45 Uhr): Praxistalk mit exklusiven Einblicken in die Welt der „</a:t>
            </a:r>
            <a:r>
              <a:rPr lang="de-DE" sz="1600" dirty="0" err="1"/>
              <a:t>Macher:innen</a:t>
            </a:r>
            <a:r>
              <a:rPr lang="de-DE" sz="1600" dirty="0"/>
              <a:t>“ aus der Metropolregion Leipzig</a:t>
            </a:r>
          </a:p>
          <a:p>
            <a:pPr>
              <a:buFontTx/>
              <a:buChar char="-"/>
            </a:pPr>
            <a:r>
              <a:rPr lang="de-DE" sz="1600" b="1" dirty="0"/>
              <a:t>Übungsteil: </a:t>
            </a:r>
            <a:r>
              <a:rPr lang="de-DE" sz="1600" dirty="0"/>
              <a:t>Anwendung des Wissens zur Entwicklung eines realen Geschäftsmodells – Kurzpräsentationen am Ende der Vorlesung / oder in Übungen</a:t>
            </a:r>
          </a:p>
          <a:p>
            <a:pPr>
              <a:buFontTx/>
              <a:buChar char="-"/>
            </a:pPr>
            <a:r>
              <a:rPr lang="de-DE" sz="1600" dirty="0"/>
              <a:t>Geschäftsideen und -modelle werden im </a:t>
            </a:r>
            <a:r>
              <a:rPr lang="de-DE" sz="1600" b="1" dirty="0"/>
              <a:t>Team</a:t>
            </a:r>
            <a:r>
              <a:rPr lang="de-DE" sz="1600" dirty="0"/>
              <a:t> (bis zu 3 Studierende) entwickelt</a:t>
            </a:r>
          </a:p>
          <a:p>
            <a:pPr>
              <a:buFontTx/>
              <a:buChar char="-"/>
            </a:pPr>
            <a:r>
              <a:rPr lang="de-DE" sz="1600" dirty="0"/>
              <a:t>Prüfungsleistung: </a:t>
            </a:r>
          </a:p>
          <a:p>
            <a:pPr lvl="1">
              <a:buFontTx/>
              <a:buChar char="-"/>
            </a:pPr>
            <a:r>
              <a:rPr lang="de-DE" sz="1400" dirty="0"/>
              <a:t>Pitch des Geschäftsmodells in 10-Minuten-Vortrag am </a:t>
            </a:r>
            <a:r>
              <a:rPr lang="de-DE" sz="1400" b="1" dirty="0">
                <a:solidFill>
                  <a:schemeClr val="accent1"/>
                </a:solidFill>
              </a:rPr>
              <a:t>10.07.2025</a:t>
            </a:r>
          </a:p>
          <a:p>
            <a:pPr lvl="1">
              <a:buFontTx/>
              <a:buChar char="-"/>
            </a:pPr>
            <a:r>
              <a:rPr lang="de-DE" sz="1400" dirty="0"/>
              <a:t>Projektarbeit zur Beschreibung des Geschäftsmodells (max. 20 Seiten plus Anhang) bis </a:t>
            </a:r>
            <a:r>
              <a:rPr lang="de-DE" sz="1400" b="1" dirty="0">
                <a:solidFill>
                  <a:schemeClr val="accent1"/>
                </a:solidFill>
              </a:rPr>
              <a:t>10.08.2025</a:t>
            </a:r>
          </a:p>
          <a:p>
            <a:pPr>
              <a:buFontTx/>
              <a:buChar char="-"/>
            </a:pPr>
            <a:r>
              <a:rPr lang="de-DE" sz="1600" dirty="0"/>
              <a:t>Folien auf WB-</a:t>
            </a:r>
            <a:r>
              <a:rPr lang="de-DE" sz="1600" dirty="0" err="1"/>
              <a:t>Moodle</a:t>
            </a:r>
            <a:r>
              <a:rPr lang="de-DE" sz="1600" dirty="0"/>
              <a:t> </a:t>
            </a:r>
            <a:r>
              <a:rPr lang="de-DE" sz="1600" b="0" i="0" dirty="0">
                <a:effectLst/>
                <a:latin typeface="Helvetica" pitchFamily="2" charset="0"/>
                <a:hlinkClick r:id="rId3"/>
              </a:rPr>
              <a:t>https://wbmoodle.uni-leipzig.de/course/view.php?id=2735</a:t>
            </a:r>
            <a:br>
              <a:rPr lang="de-DE" sz="1600" dirty="0"/>
            </a:br>
            <a:r>
              <a:rPr lang="de-DE" sz="1600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Zugangschlüssel</a:t>
            </a:r>
            <a:r>
              <a:rPr lang="de-DE" sz="16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: </a:t>
            </a:r>
            <a:r>
              <a:rPr lang="de-DE" sz="1600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Abekawa</a:t>
            </a:r>
            <a:endParaRPr lang="de-DE" sz="1600" b="1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036E43-0179-F66E-0145-7961BB0E8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409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8162A3-2089-B754-B469-35B8F6A6B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Ideensammlung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A41CA1-47F9-4242-EA65-D0A27E9AD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buFontTx/>
              <a:buChar char="-"/>
            </a:pPr>
            <a:r>
              <a:rPr lang="de-DE" dirty="0"/>
              <a:t>um Geschäftsmodelle neu zu denken</a:t>
            </a:r>
          </a:p>
          <a:p>
            <a:pPr lvl="0">
              <a:lnSpc>
                <a:spcPct val="100000"/>
              </a:lnSpc>
              <a:buFontTx/>
              <a:buChar char="-"/>
            </a:pPr>
            <a:r>
              <a:rPr lang="de-DE" dirty="0"/>
              <a:t>um Ideen aus </a:t>
            </a:r>
            <a:r>
              <a:rPr lang="de-DE" i="1" dirty="0" err="1"/>
              <a:t>NutzerInnenperspektive</a:t>
            </a:r>
            <a:r>
              <a:rPr lang="de-DE" dirty="0"/>
              <a:t> zu entwickeln und </a:t>
            </a:r>
            <a:br>
              <a:rPr lang="de-DE" dirty="0"/>
            </a:br>
            <a:r>
              <a:rPr lang="de-DE" i="1" dirty="0" err="1"/>
              <a:t>NutzerInnenprobleme</a:t>
            </a:r>
            <a:r>
              <a:rPr lang="de-DE" dirty="0"/>
              <a:t> zu lösen</a:t>
            </a:r>
          </a:p>
          <a:p>
            <a:pPr lvl="0">
              <a:lnSpc>
                <a:spcPct val="100000"/>
              </a:lnSpc>
              <a:buFontTx/>
              <a:buChar char="-"/>
            </a:pPr>
            <a:r>
              <a:rPr lang="de-DE" dirty="0"/>
              <a:t>um kollaborative Kreativität zu fördern</a:t>
            </a:r>
          </a:p>
          <a:p>
            <a:pPr lvl="0">
              <a:lnSpc>
                <a:spcPct val="100000"/>
              </a:lnSpc>
              <a:buFontTx/>
              <a:buChar char="-"/>
            </a:pPr>
            <a:r>
              <a:rPr lang="de-DE" dirty="0"/>
              <a:t>um unkonventionell und in interdisziplinären Teams</a:t>
            </a:r>
            <a:br>
              <a:rPr lang="de-DE" dirty="0"/>
            </a:br>
            <a:r>
              <a:rPr lang="de-DE" dirty="0"/>
              <a:t>zu arbeiten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6943B6-A739-B7AB-6A16-0921D6054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9FB1E47-23EB-0858-B52F-B90CF85DF61D}"/>
              </a:ext>
            </a:extLst>
          </p:cNvPr>
          <p:cNvGrpSpPr/>
          <p:nvPr/>
        </p:nvGrpSpPr>
        <p:grpSpPr>
          <a:xfrm>
            <a:off x="6251592" y="1340009"/>
            <a:ext cx="2173080" cy="2134712"/>
            <a:chOff x="7298657" y="3812040"/>
            <a:chExt cx="2716588" cy="2587468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E57C2D9-8F62-C38F-C6B8-5EFDA7A93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98657" y="4449823"/>
              <a:ext cx="1080000" cy="108000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01C180D-9820-C47F-5CC6-AC0D2011F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78657" y="4762920"/>
              <a:ext cx="1636588" cy="1636588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BE80E37B-200D-556B-B2D8-A7D816A56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53257" y="3812040"/>
              <a:ext cx="818294" cy="8182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6339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FEF5A6FA-F725-883E-B529-39E313E56C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38BE2DA-0918-61F8-CA53-54B09E5CD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0685" y="-463083"/>
            <a:ext cx="14040306" cy="8570436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0D936B7E-CD46-1010-C00C-032D3A4359BC}"/>
              </a:ext>
            </a:extLst>
          </p:cNvPr>
          <p:cNvSpPr txBox="1">
            <a:spLocks/>
          </p:cNvSpPr>
          <p:nvPr/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 kern="1200" cap="all">
                <a:solidFill>
                  <a:srgbClr val="262A3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 Book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 Book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 Book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 Book" charset="0"/>
                <a:ea typeface="ＭＳ Ｐゴシック" charset="0"/>
              </a:defRPr>
            </a:lvl9pPr>
          </a:lstStyle>
          <a:p>
            <a:r>
              <a:rPr lang="de-DE" sz="2800" dirty="0">
                <a:solidFill>
                  <a:schemeClr val="bg1"/>
                </a:solidFill>
              </a:rPr>
              <a:t>Unser management-Tool</a:t>
            </a:r>
          </a:p>
        </p:txBody>
      </p:sp>
    </p:spTree>
    <p:extLst>
      <p:ext uri="{BB962C8B-B14F-4D97-AF65-F5344CB8AC3E}">
        <p14:creationId xmlns:p14="http://schemas.microsoft.com/office/powerpoint/2010/main" val="4179758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C10679-3B40-A49C-DF2B-43123AB39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</p:spPr>
        <p:txBody>
          <a:bodyPr anchor="b">
            <a:normAutofit/>
          </a:bodyPr>
          <a:lstStyle/>
          <a:p>
            <a:r>
              <a:rPr lang="de-DE" dirty="0"/>
              <a:t>Business Model </a:t>
            </a:r>
            <a:r>
              <a:rPr lang="de-DE" dirty="0" err="1"/>
              <a:t>canvas</a:t>
            </a:r>
            <a:endParaRPr lang="de-DE" dirty="0"/>
          </a:p>
        </p:txBody>
      </p:sp>
      <p:pic>
        <p:nvPicPr>
          <p:cNvPr id="5" name="Grafik 4" descr="Ein Bild, das Entwurf, Diagramm, Screenshot, Plan enthält.&#10;&#10;Automatisch generierte Beschreibung">
            <a:extLst>
              <a:ext uri="{FF2B5EF4-FFF2-40B4-BE49-F238E27FC236}">
                <a16:creationId xmlns:a16="http://schemas.microsoft.com/office/drawing/2014/main" id="{3BDED133-1402-4718-D02F-C4D8BD76C1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834" y="1223492"/>
            <a:ext cx="7267095" cy="3379199"/>
          </a:xfrm>
          <a:prstGeom prst="rect">
            <a:avLst/>
          </a:prstGeom>
          <a:noFill/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B004DA-C3F0-3025-5DE2-162AC4F2E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</a:rPr>
              <a:pPr>
                <a:spcAft>
                  <a:spcPts val="600"/>
                </a:spcAft>
                <a:defRPr/>
              </a:pPr>
              <a:t>34</a:t>
            </a:fld>
            <a:endParaRPr lang="de-DE" altLang="de-DE" sz="1000">
              <a:solidFill>
                <a:srgbClr val="D841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130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5F9031-0EB1-1E15-F6ED-228D73C0D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</p:spPr>
        <p:txBody>
          <a:bodyPr anchor="b">
            <a:normAutofit/>
          </a:bodyPr>
          <a:lstStyle/>
          <a:p>
            <a:r>
              <a:rPr lang="de-DE" dirty="0"/>
              <a:t>Neun Bausteine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55FBE3F-B6E0-419F-62A3-62015B407E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532" y="1281750"/>
            <a:ext cx="7346081" cy="3379199"/>
          </a:xfrm>
          <a:prstGeom prst="rect">
            <a:avLst/>
          </a:prstGeom>
          <a:noFill/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CAAE9A-E2A6-F9FD-1980-BD2230C8A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</a:rPr>
              <a:pPr>
                <a:spcAft>
                  <a:spcPts val="600"/>
                </a:spcAft>
                <a:defRPr/>
              </a:pPr>
              <a:t>35</a:t>
            </a:fld>
            <a:endParaRPr lang="de-DE" altLang="de-DE" sz="1000">
              <a:solidFill>
                <a:srgbClr val="D8413E"/>
              </a:solidFill>
            </a:endParaRPr>
          </a:p>
        </p:txBody>
      </p:sp>
      <p:sp>
        <p:nvSpPr>
          <p:cNvPr id="7" name="Inhaltsplatzhalter 7">
            <a:extLst>
              <a:ext uri="{FF2B5EF4-FFF2-40B4-BE49-F238E27FC236}">
                <a16:creationId xmlns:a16="http://schemas.microsoft.com/office/drawing/2014/main" id="{A9057AD4-31A5-EE19-2BF3-939771EAE528}"/>
              </a:ext>
            </a:extLst>
          </p:cNvPr>
          <p:cNvSpPr txBox="1">
            <a:spLocks/>
          </p:cNvSpPr>
          <p:nvPr/>
        </p:nvSpPr>
        <p:spPr bwMode="auto">
          <a:xfrm>
            <a:off x="4369860" y="4753595"/>
            <a:ext cx="3512268" cy="33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69875" indent="-2698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8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714375" indent="-2571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1160463" indent="-24606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617663" indent="-24606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2063750" indent="-2349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Symbol" charset="2"/>
              <a:buNone/>
            </a:pPr>
            <a:r>
              <a:rPr lang="de-DE" altLang="de-DE" sz="12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Quelle: Osterwalder &amp; </a:t>
            </a:r>
            <a:r>
              <a:rPr lang="de-DE" altLang="de-DE" sz="12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Pigneur</a:t>
            </a:r>
            <a:r>
              <a:rPr lang="de-DE" altLang="de-DE" sz="12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, 2011</a:t>
            </a:r>
          </a:p>
        </p:txBody>
      </p:sp>
    </p:spTree>
    <p:extLst>
      <p:ext uri="{BB962C8B-B14F-4D97-AF65-F5344CB8AC3E}">
        <p14:creationId xmlns:p14="http://schemas.microsoft.com/office/powerpoint/2010/main" val="4241446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C20404-C3A4-74DD-A326-9717D9C7C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Neun Bausteine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349F29-99F2-234E-4703-13D5BF12D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3D4B24D-4830-59B3-5720-2D1D33F88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532" y="1247330"/>
            <a:ext cx="8234363" cy="3286248"/>
          </a:xfrm>
          <a:prstGeom prst="rect">
            <a:avLst/>
          </a:prstGeom>
        </p:spPr>
      </p:pic>
      <p:sp>
        <p:nvSpPr>
          <p:cNvPr id="6" name="Inhaltsplatzhalter 7">
            <a:extLst>
              <a:ext uri="{FF2B5EF4-FFF2-40B4-BE49-F238E27FC236}">
                <a16:creationId xmlns:a16="http://schemas.microsoft.com/office/drawing/2014/main" id="{9BADC1CC-18EE-49F4-7806-A68E2FFA8E37}"/>
              </a:ext>
            </a:extLst>
          </p:cNvPr>
          <p:cNvSpPr txBox="1">
            <a:spLocks/>
          </p:cNvSpPr>
          <p:nvPr/>
        </p:nvSpPr>
        <p:spPr bwMode="auto">
          <a:xfrm>
            <a:off x="4369860" y="4753595"/>
            <a:ext cx="3512268" cy="33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69875" indent="-2698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8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714375" indent="-2571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1160463" indent="-24606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617663" indent="-24606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2063750" indent="-2349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Symbol" charset="2"/>
              <a:buNone/>
            </a:pPr>
            <a:r>
              <a:rPr lang="de-DE" altLang="de-DE" sz="12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Quelle: Osterwalder &amp; </a:t>
            </a:r>
            <a:r>
              <a:rPr lang="de-DE" altLang="de-DE" sz="12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Pigneur</a:t>
            </a:r>
            <a:r>
              <a:rPr lang="de-DE" altLang="de-DE" sz="12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, 2011</a:t>
            </a:r>
          </a:p>
        </p:txBody>
      </p:sp>
    </p:spTree>
    <p:extLst>
      <p:ext uri="{BB962C8B-B14F-4D97-AF65-F5344CB8AC3E}">
        <p14:creationId xmlns:p14="http://schemas.microsoft.com/office/powerpoint/2010/main" val="889404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6D2D6-C6D8-0D5E-AF05-866525C0E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</a:t>
            </a:r>
            <a:r>
              <a:rPr lang="de-DE" dirty="0" err="1"/>
              <a:t>beispiel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DF95EA-C121-D3E0-BAB4-3E0805C058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49E8AC-A80B-C622-5196-7A80358DD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3441" y="3202256"/>
            <a:ext cx="3133792" cy="1457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AA86691-D65C-ABF6-6B3E-EC3CA2976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936" y="1212566"/>
            <a:ext cx="2859874" cy="1902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8639F5F-C683-22AD-7F32-9B4A90BE7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2495" y="304799"/>
            <a:ext cx="2277781" cy="2277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C1674E-0FEE-E343-34A4-5985609A1B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1763" y="2163605"/>
            <a:ext cx="2858314" cy="1902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8749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A40BCC4-7A4B-695A-020D-0B8990D0A2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47F636-B272-0AC3-164A-4AD9394F35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58FFEE-0048-AA12-11B4-18B96950B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0AE494D7-4B04-B780-C53F-B955F96D50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982FDDB-44DD-1739-EBBE-578254A4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3226E5F-BEFB-7174-233B-3C64552F3B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2261" y="-281176"/>
            <a:ext cx="9688292" cy="5658224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4ECFE3B-F23D-D8EA-5FD9-162B720E744A}"/>
              </a:ext>
            </a:extLst>
          </p:cNvPr>
          <p:cNvSpPr txBox="1">
            <a:spLocks/>
          </p:cNvSpPr>
          <p:nvPr/>
        </p:nvSpPr>
        <p:spPr>
          <a:xfrm>
            <a:off x="6132858" y="1242300"/>
            <a:ext cx="8234363" cy="758825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 kern="1200" cap="all">
                <a:solidFill>
                  <a:srgbClr val="262A3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 Book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 Book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 Book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 Book" charset="0"/>
                <a:ea typeface="ＭＳ Ｐゴシック" charset="0"/>
              </a:defRPr>
            </a:lvl9pPr>
          </a:lstStyle>
          <a:p>
            <a:r>
              <a:rPr lang="de-DE" sz="2800">
                <a:solidFill>
                  <a:schemeClr val="bg1"/>
                </a:solidFill>
              </a:rPr>
              <a:t>Wer BIST DU?</a:t>
            </a:r>
            <a:endParaRPr lang="de-DE" sz="2800" dirty="0">
              <a:solidFill>
                <a:schemeClr val="bg1"/>
              </a:solidFill>
            </a:endParaRPr>
          </a:p>
          <a:p>
            <a:endParaRPr lang="de-DE" sz="2800" dirty="0">
              <a:solidFill>
                <a:schemeClr val="bg1"/>
              </a:solidFill>
            </a:endParaRPr>
          </a:p>
          <a:p>
            <a:endParaRPr lang="de-DE" sz="2800" dirty="0">
              <a:solidFill>
                <a:schemeClr val="bg1"/>
              </a:solidFill>
            </a:endParaRPr>
          </a:p>
          <a:p>
            <a:r>
              <a:rPr lang="de-DE" sz="2800" dirty="0">
                <a:solidFill>
                  <a:schemeClr val="bg1"/>
                </a:solidFill>
              </a:rPr>
              <a:t>Was </a:t>
            </a:r>
          </a:p>
          <a:p>
            <a:r>
              <a:rPr lang="de-DE" sz="2800" dirty="0">
                <a:solidFill>
                  <a:schemeClr val="bg1"/>
                </a:solidFill>
              </a:rPr>
              <a:t>interessiert </a:t>
            </a:r>
          </a:p>
          <a:p>
            <a:r>
              <a:rPr lang="de-DE" sz="2800">
                <a:solidFill>
                  <a:schemeClr val="bg1"/>
                </a:solidFill>
              </a:rPr>
              <a:t>DICH?</a:t>
            </a:r>
            <a:endParaRPr lang="de-DE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363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6648C1B-C348-692B-3E94-AE073B49B2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805682-9AF6-5397-D277-E07282973D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5CAA502-2230-E9DB-8FA6-FBF7D513B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FA67AA8-7BD2-69AE-10F1-6A3C50E3A6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0F80D0-BE83-F355-0A08-46247EAA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EF7EC9-3052-E5B0-8437-536D275007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2862" y="-322612"/>
            <a:ext cx="9625161" cy="6416775"/>
          </a:xfrm>
          <a:prstGeom prst="rect">
            <a:avLst/>
          </a:prstGeom>
        </p:spPr>
      </p:pic>
      <p:sp>
        <p:nvSpPr>
          <p:cNvPr id="8" name="Sprechblase: oval 2">
            <a:extLst>
              <a:ext uri="{FF2B5EF4-FFF2-40B4-BE49-F238E27FC236}">
                <a16:creationId xmlns:a16="http://schemas.microsoft.com/office/drawing/2014/main" id="{41977E0A-267E-F051-F85C-6372682B9606}"/>
              </a:ext>
            </a:extLst>
          </p:cNvPr>
          <p:cNvSpPr/>
          <p:nvPr/>
        </p:nvSpPr>
        <p:spPr>
          <a:xfrm flipH="1">
            <a:off x="467361" y="286110"/>
            <a:ext cx="4240444" cy="1131689"/>
          </a:xfrm>
          <a:prstGeom prst="wedgeEllipseCallout">
            <a:avLst>
              <a:gd name="adj1" fmla="val -46736"/>
              <a:gd name="adj2" fmla="val 154502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308" b="1" dirty="0">
                <a:solidFill>
                  <a:schemeClr val="tx1"/>
                </a:solidFill>
              </a:rPr>
              <a:t>Hausaufgabe!</a:t>
            </a:r>
          </a:p>
        </p:txBody>
      </p:sp>
    </p:spTree>
    <p:extLst>
      <p:ext uri="{BB962C8B-B14F-4D97-AF65-F5344CB8AC3E}">
        <p14:creationId xmlns:p14="http://schemas.microsoft.com/office/powerpoint/2010/main" val="3175305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SEPT Kompetenzzentrum an der Universität Leipzig</a:t>
            </a:r>
            <a:endParaRPr lang="en-GB" dirty="0"/>
          </a:p>
        </p:txBody>
      </p:sp>
      <p:sp>
        <p:nvSpPr>
          <p:cNvPr id="6" name="Ellipse 5"/>
          <p:cNvSpPr/>
          <p:nvPr/>
        </p:nvSpPr>
        <p:spPr>
          <a:xfrm>
            <a:off x="1675730" y="2469546"/>
            <a:ext cx="1210737" cy="1080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60 Personen</a:t>
            </a:r>
          </a:p>
        </p:txBody>
      </p:sp>
      <p:sp>
        <p:nvSpPr>
          <p:cNvPr id="19" name="Ellipse 18"/>
          <p:cNvSpPr/>
          <p:nvPr/>
        </p:nvSpPr>
        <p:spPr>
          <a:xfrm>
            <a:off x="7267903" y="1638233"/>
            <a:ext cx="1210738" cy="104286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Projekte in 21 Ländern</a:t>
            </a:r>
          </a:p>
        </p:txBody>
      </p:sp>
      <p:sp>
        <p:nvSpPr>
          <p:cNvPr id="20" name="Ellipse 19"/>
          <p:cNvSpPr/>
          <p:nvPr/>
        </p:nvSpPr>
        <p:spPr>
          <a:xfrm>
            <a:off x="5247076" y="1638233"/>
            <a:ext cx="1210737" cy="104286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00" dirty="0"/>
              <a:t>200+ unterstützte Firmen</a:t>
            </a:r>
          </a:p>
        </p:txBody>
      </p:sp>
      <p:sp>
        <p:nvSpPr>
          <p:cNvPr id="7" name="Pfeil nach unten 6"/>
          <p:cNvSpPr/>
          <p:nvPr/>
        </p:nvSpPr>
        <p:spPr>
          <a:xfrm rot="16200000">
            <a:off x="4117448" y="2492409"/>
            <a:ext cx="675075" cy="12107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6232988" y="2576344"/>
            <a:ext cx="1210738" cy="10428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00" dirty="0"/>
              <a:t>90 MBA Stud. </a:t>
            </a:r>
          </a:p>
        </p:txBody>
      </p:sp>
      <p:sp>
        <p:nvSpPr>
          <p:cNvPr id="21" name="Ellipse 20"/>
          <p:cNvSpPr/>
          <p:nvPr/>
        </p:nvSpPr>
        <p:spPr>
          <a:xfrm>
            <a:off x="5247075" y="3457439"/>
            <a:ext cx="1210738" cy="10428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10 PhD Stud.</a:t>
            </a:r>
          </a:p>
        </p:txBody>
      </p:sp>
      <p:sp>
        <p:nvSpPr>
          <p:cNvPr id="22" name="Ellipse 21"/>
          <p:cNvSpPr/>
          <p:nvPr/>
        </p:nvSpPr>
        <p:spPr>
          <a:xfrm>
            <a:off x="7267903" y="3341074"/>
            <a:ext cx="1210738" cy="112547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00" dirty="0"/>
              <a:t>1.000+ </a:t>
            </a:r>
            <a:r>
              <a:rPr lang="de-DE" sz="800" dirty="0"/>
              <a:t>Teilnehmende</a:t>
            </a:r>
            <a:endParaRPr lang="de-DE" sz="11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6E7D466-2170-4716-8251-B79BA7716F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4725" y="1462748"/>
            <a:ext cx="1586426" cy="1057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E8E8F-D460-4794-92F9-6303F32AFF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696" y="3563351"/>
            <a:ext cx="1595672" cy="5060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8B1454-3264-4F21-89CF-942FD0B110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058" y="1638233"/>
            <a:ext cx="1452601" cy="63140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3630532-0947-CBA3-35F6-D045A8D34E4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7217" y="3619212"/>
            <a:ext cx="1584943" cy="53032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92959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871A0BC-FEFE-C0BA-77D4-1C46BF8A2E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61"/>
          <a:stretch/>
        </p:blipFill>
        <p:spPr>
          <a:xfrm flipH="1">
            <a:off x="1652841" y="1930082"/>
            <a:ext cx="7033959" cy="267260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D96C3A9-167B-5392-5191-0361F52D0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Hausaufgabe </a:t>
            </a:r>
            <a:r>
              <a:rPr lang="de-DE" dirty="0"/>
              <a:t>für die nächste Veranstaltung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77D798-D36A-531B-C806-23935314D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Bereite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/>
              <a:t>einen </a:t>
            </a:r>
            <a:r>
              <a:rPr lang="de-DE"/>
              <a:t>2-minütigen „Pitch“ </a:t>
            </a:r>
            <a:r>
              <a:rPr lang="de-DE" dirty="0"/>
              <a:t>der Geschäftsidee vor, die Du gerne in der Veranstaltung (weiter-)entwickeln möchtest.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07902A-77AD-1BA4-8979-9638158BC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2976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141754-62DC-2CAE-1FA3-C8FDF4F6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Filtern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B82705-D9C5-2BAF-323F-CE980599B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Welche Aspekte sind für Dich bei der Vorstellung, selbstständig zu sein, besonders attraktiv?</a:t>
            </a:r>
          </a:p>
          <a:p>
            <a:r>
              <a:rPr lang="de-DE" dirty="0"/>
              <a:t>Welche Parameter hältst für wichtig, um erfolgreich ein Unternehmen zu führen?</a:t>
            </a:r>
          </a:p>
          <a:p>
            <a:r>
              <a:rPr lang="de-DE" dirty="0"/>
              <a:t>Welche Vorteile hat eine Selbstständigkeit aus Deiner Sicht?</a:t>
            </a:r>
          </a:p>
          <a:p>
            <a:r>
              <a:rPr lang="de-DE" dirty="0"/>
              <a:t>Welche Nachteile hat eine Selbstständigkeit aus Deiner Sicht?</a:t>
            </a:r>
          </a:p>
          <a:p>
            <a:r>
              <a:rPr lang="de-DE" dirty="0"/>
              <a:t>Gibt es eventuell ein Unternehmen, was für Dich ein Positiv- oder Negativbeispiel ist? Begründe bitte.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2F756A-A117-5CF3-9D68-BD18E0DF5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880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2260C1-E91E-001A-4E29-254D71C2A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Filtern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F21026-FC5D-D90C-DCC4-05DB94B36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Gibt es ein Produkt bzw. eine Dienstleistung, welche/s Deiner Meinung nach verbesserungsfähig ist? Worin liegt die Veränderung begründet?</a:t>
            </a:r>
          </a:p>
          <a:p>
            <a:r>
              <a:rPr lang="de-DE" dirty="0"/>
              <a:t>In welchen Bereichen des Alltags wünscht Du Dir noch etwas mehr Unterstützung bzw. Erleichterung durch Produkte/Dienstleistungen?</a:t>
            </a:r>
          </a:p>
          <a:p>
            <a:r>
              <a:rPr lang="de-DE" dirty="0"/>
              <a:t>Corona hat in vielen Lebensbereichen ein Umdenken erzeugt. Gibt es etwas, das Dir in den letzten Monaten gefehlt hat bzw. wo evtl. ein Bedarf entstanden ist?</a:t>
            </a:r>
          </a:p>
          <a:p>
            <a:r>
              <a:rPr lang="de-DE" dirty="0"/>
              <a:t>Ist seit den coronabedingten Einschränkungen bei Dir irgendeine Geschäftsidee entstanden? Zum Beispiel: Nützliche Helfer im Alltag? Spezifische Apps? Lieferdienste? Sonstige Dienstleistungen?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124F56-D508-63FE-4C9C-919CE72B04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3998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5" y="1584325"/>
            <a:ext cx="7985125" cy="561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Vielen Dank!</a:t>
            </a: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5" y="2161085"/>
            <a:ext cx="2953110" cy="2457450"/>
          </a:xfrm>
        </p:spPr>
        <p:txBody>
          <a:bodyPr/>
          <a:lstStyle/>
          <a:p>
            <a:pPr eaLnBrk="1" hangingPunct="1"/>
            <a:r>
              <a:rPr lang="de-DE" alt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Dr. Gunnar Kaßberg</a:t>
            </a:r>
          </a:p>
          <a:p>
            <a:pPr eaLnBrk="1" hangingPunct="1"/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</a:rPr>
              <a:t>Geschäftsführer </a:t>
            </a:r>
          </a:p>
          <a:p>
            <a:pPr eaLnBrk="1" hangingPunct="1"/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SEPT Kompetenzzentrum</a:t>
            </a:r>
          </a:p>
          <a:p>
            <a:pPr eaLnBrk="1" hangingPunct="1"/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Universität Leipzig </a:t>
            </a:r>
          </a:p>
          <a:p>
            <a:pPr eaLnBrk="1" hangingPunct="1"/>
            <a:endParaRPr lang="de-DE" alt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</a:rPr>
              <a:t>Ritterstr. 9 – 13, 04109 Leipzig </a:t>
            </a:r>
          </a:p>
          <a:p>
            <a:pPr eaLnBrk="1" hangingPunct="1"/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</a:rPr>
              <a:t>T +49 341 97-39762</a:t>
            </a:r>
          </a:p>
          <a:p>
            <a:pPr eaLnBrk="1" hangingPunct="1"/>
            <a:endParaRPr lang="de-DE" alt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gunnar.kassberg@uni-leipzig.de</a:t>
            </a:r>
            <a:endParaRPr lang="de-DE" alt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www.sept.uni-leipzig.de</a:t>
            </a:r>
            <a:endParaRPr lang="de-DE" alt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DC1-5299-2EE4-A9C8-170F47160A83}"/>
              </a:ext>
            </a:extLst>
          </p:cNvPr>
          <p:cNvSpPr txBox="1">
            <a:spLocks/>
          </p:cNvSpPr>
          <p:nvPr/>
        </p:nvSpPr>
        <p:spPr bwMode="auto">
          <a:xfrm>
            <a:off x="3656651" y="2161085"/>
            <a:ext cx="3239907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None/>
              <a:defRPr sz="1100" kern="1200" baseline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457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e-DE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Christian Albert Jacke</a:t>
            </a:r>
          </a:p>
          <a:p>
            <a:pPr>
              <a:buNone/>
            </a:pPr>
            <a:r>
              <a:rPr lang="de-DE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Honorardozent, Initiator und Moderator</a:t>
            </a:r>
          </a:p>
          <a:p>
            <a:pPr>
              <a:buNone/>
            </a:pPr>
            <a:r>
              <a:rPr lang="de-DE" sz="1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Entrepreneurial</a:t>
            </a:r>
            <a:r>
              <a:rPr lang="de-DE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endParaRPr lang="de-DE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de-DE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SEPT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Komptetenzzentrum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None/>
            </a:pPr>
            <a:r>
              <a:rPr lang="de-DE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Universität Leipzig </a:t>
            </a:r>
          </a:p>
          <a:p>
            <a:pPr>
              <a:buNone/>
            </a:pPr>
            <a:endParaRPr lang="de-DE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de-DE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Ritterstr. 9 – 13, 04109 Leipzig</a:t>
            </a:r>
          </a:p>
          <a:p>
            <a:pPr>
              <a:buNone/>
            </a:pPr>
            <a:r>
              <a:rPr lang="de-DE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 +49 172 4515555</a:t>
            </a:r>
          </a:p>
          <a:p>
            <a:pPr>
              <a:buNone/>
            </a:pPr>
            <a:endParaRPr lang="de-DE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de-DE" sz="120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christian_albert.jacke@uni-leipzig.de</a:t>
            </a:r>
            <a:r>
              <a:rPr lang="de-DE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de-DE" sz="1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www.sept.uni-leipzig.de</a:t>
            </a:r>
            <a:endParaRPr lang="de-DE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alt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alt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2F2C4-5B3A-80D6-E9EA-4CC5CA0A3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Angebot von SMILE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74478B-AF9E-CCE0-929A-4604DD278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0432C44-D632-99E1-EAAF-A95187B05AFC}"/>
              </a:ext>
            </a:extLst>
          </p:cNvPr>
          <p:cNvSpPr txBox="1"/>
          <p:nvPr/>
        </p:nvSpPr>
        <p:spPr>
          <a:xfrm>
            <a:off x="546878" y="2064691"/>
            <a:ext cx="2012400" cy="17927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endParaRPr lang="de-DE" sz="1400" dirty="0">
              <a:latin typeface="+mn-lt"/>
            </a:endParaRPr>
          </a:p>
          <a:p>
            <a:pPr marL="187325" indent="-187325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r>
              <a:rPr lang="de-DE" sz="1400" dirty="0">
                <a:latin typeface="+mn-lt"/>
              </a:rPr>
              <a:t>Leipziger Gründungsnacht</a:t>
            </a:r>
          </a:p>
          <a:p>
            <a:pPr marL="187325" indent="-187325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r>
              <a:rPr lang="de-DE" sz="1400">
                <a:latin typeface="+mn-lt"/>
              </a:rPr>
              <a:t>Gründungrelevante</a:t>
            </a:r>
            <a:br>
              <a:rPr lang="de-DE" sz="1400">
                <a:latin typeface="+mn-lt"/>
              </a:rPr>
            </a:br>
            <a:r>
              <a:rPr lang="de-DE" sz="1400">
                <a:latin typeface="+mn-lt"/>
              </a:rPr>
              <a:t>Sensibilisierungs-workshops </a:t>
            </a:r>
            <a:r>
              <a:rPr lang="de-DE" sz="1400" dirty="0">
                <a:latin typeface="+mn-lt"/>
              </a:rPr>
              <a:t>und </a:t>
            </a:r>
            <a:br>
              <a:rPr lang="de-DE" sz="1400">
                <a:latin typeface="+mn-lt"/>
              </a:rPr>
            </a:br>
            <a:r>
              <a:rPr lang="de-DE" sz="1400">
                <a:latin typeface="+mn-lt"/>
              </a:rPr>
              <a:t>-events</a:t>
            </a:r>
            <a:endParaRPr lang="de-DE" sz="1400" dirty="0">
              <a:latin typeface="+mn-lt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38ED553-B1F8-8722-13A0-1CDA6943D216}"/>
              </a:ext>
            </a:extLst>
          </p:cNvPr>
          <p:cNvSpPr txBox="1"/>
          <p:nvPr/>
        </p:nvSpPr>
        <p:spPr>
          <a:xfrm>
            <a:off x="2648956" y="2064691"/>
            <a:ext cx="2012400" cy="17927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endParaRPr lang="de-DE" sz="1400" dirty="0">
              <a:latin typeface="+mn-lt"/>
            </a:endParaRPr>
          </a:p>
          <a:p>
            <a:pPr marL="187325" indent="-187325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r>
              <a:rPr lang="de-DE" sz="1400" dirty="0">
                <a:latin typeface="+mn-lt"/>
              </a:rPr>
              <a:t>Finanzierung </a:t>
            </a:r>
            <a:br>
              <a:rPr lang="de-DE" sz="1400" dirty="0">
                <a:latin typeface="+mn-lt"/>
              </a:rPr>
            </a:br>
            <a:r>
              <a:rPr lang="de-DE" sz="1400" dirty="0">
                <a:latin typeface="+mn-lt"/>
              </a:rPr>
              <a:t>Prototypentwicklung</a:t>
            </a:r>
          </a:p>
          <a:p>
            <a:pPr marL="187325" indent="-187325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r>
              <a:rPr lang="de-DE" sz="1400">
                <a:latin typeface="+mn-lt"/>
              </a:rPr>
              <a:t>Service-Prototyping</a:t>
            </a:r>
            <a:endParaRPr lang="de-DE" sz="1400" dirty="0">
              <a:latin typeface="+mn-lt"/>
            </a:endParaRPr>
          </a:p>
          <a:p>
            <a:pPr marL="187325" indent="-187325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r>
              <a:rPr lang="de-DE" sz="1400" dirty="0">
                <a:latin typeface="+mn-lt"/>
              </a:rPr>
              <a:t>Gründungsküche</a:t>
            </a:r>
          </a:p>
          <a:p>
            <a:pPr marL="187325" indent="-187325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endParaRPr lang="de-DE" sz="1400" dirty="0">
              <a:latin typeface="+mn-lt"/>
            </a:endParaRPr>
          </a:p>
          <a:p>
            <a:pPr marL="187325" indent="-187325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endParaRPr lang="de-DE" sz="1400" dirty="0">
              <a:latin typeface="+mn-lt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1B7AFF9-EE21-CA7E-2FFA-0099BB459A6A}"/>
              </a:ext>
            </a:extLst>
          </p:cNvPr>
          <p:cNvSpPr txBox="1"/>
          <p:nvPr/>
        </p:nvSpPr>
        <p:spPr>
          <a:xfrm>
            <a:off x="4769807" y="2064691"/>
            <a:ext cx="2012400" cy="27153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endParaRPr lang="de-DE" sz="1400" dirty="0">
              <a:latin typeface="+mn-lt"/>
            </a:endParaRPr>
          </a:p>
          <a:p>
            <a:pPr marL="187325" indent="-187325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r>
              <a:rPr lang="de-DE" sz="1400" dirty="0" err="1">
                <a:latin typeface="+mn-lt"/>
              </a:rPr>
              <a:t>Preseed</a:t>
            </a:r>
            <a:r>
              <a:rPr lang="de-DE" sz="1400" dirty="0">
                <a:latin typeface="+mn-lt"/>
              </a:rPr>
              <a:t>-Finanzierung</a:t>
            </a:r>
          </a:p>
          <a:p>
            <a:pPr marL="187325" indent="-187325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r>
              <a:rPr lang="de-DE" sz="1400" dirty="0">
                <a:latin typeface="+mn-lt"/>
              </a:rPr>
              <a:t>SMILE Gründungsklasse</a:t>
            </a:r>
          </a:p>
          <a:p>
            <a:pPr marL="187325" indent="-187325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r>
              <a:rPr lang="de-DE" sz="1400" dirty="0">
                <a:latin typeface="+mn-lt"/>
              </a:rPr>
              <a:t>Teamentwicklung</a:t>
            </a:r>
          </a:p>
          <a:p>
            <a:pPr marL="187325" indent="-187325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r>
              <a:rPr lang="de-DE" sz="1400" dirty="0">
                <a:latin typeface="+mn-lt"/>
              </a:rPr>
              <a:t>Produktentwicklung</a:t>
            </a:r>
          </a:p>
          <a:p>
            <a:pPr marL="187325" indent="-187325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r>
              <a:rPr lang="de-DE" sz="1400" dirty="0">
                <a:latin typeface="+mn-lt"/>
              </a:rPr>
              <a:t>Markttests und Businessplan</a:t>
            </a:r>
          </a:p>
          <a:p>
            <a:pPr marL="187325" indent="-187325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r>
              <a:rPr lang="de-DE" sz="1400">
                <a:latin typeface="+mn-lt"/>
              </a:rPr>
              <a:t>Beratungstage</a:t>
            </a:r>
            <a:endParaRPr lang="de-DE" sz="1400" dirty="0">
              <a:latin typeface="+mn-lt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E704ACB-D2FD-8B1E-79AD-79AE982E8933}"/>
              </a:ext>
            </a:extLst>
          </p:cNvPr>
          <p:cNvSpPr txBox="1"/>
          <p:nvPr/>
        </p:nvSpPr>
        <p:spPr>
          <a:xfrm>
            <a:off x="6890658" y="2064691"/>
            <a:ext cx="2013239" cy="27153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endParaRPr lang="de-DE" sz="1400" dirty="0">
              <a:latin typeface="+mn-lt"/>
            </a:endParaRPr>
          </a:p>
          <a:p>
            <a:pPr marL="187325" indent="-187325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r>
              <a:rPr lang="de-DE" sz="1400" dirty="0">
                <a:latin typeface="+mn-lt"/>
              </a:rPr>
              <a:t>Seed-Finanzierung</a:t>
            </a:r>
          </a:p>
          <a:p>
            <a:pPr marL="187325" indent="-187325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r>
              <a:rPr lang="de-DE" sz="1400" dirty="0">
                <a:latin typeface="+mn-lt"/>
              </a:rPr>
              <a:t>Markt- und Zuliefer-entwicklung im Ausland</a:t>
            </a:r>
          </a:p>
          <a:p>
            <a:pPr marL="187325" indent="-187325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r>
              <a:rPr lang="de-DE" sz="1400" dirty="0">
                <a:latin typeface="+mn-lt"/>
              </a:rPr>
              <a:t>EMAT, CIM Training</a:t>
            </a:r>
          </a:p>
          <a:p>
            <a:pPr marL="187325" indent="-187325">
              <a:spcAft>
                <a:spcPts val="300"/>
              </a:spcAft>
              <a:buClr>
                <a:schemeClr val="accent2"/>
              </a:buClr>
              <a:buFont typeface="Symbol" pitchFamily="2" charset="2"/>
              <a:buChar char="-"/>
            </a:pPr>
            <a:r>
              <a:rPr lang="de-DE" sz="1400">
                <a:latin typeface="+mn-lt"/>
              </a:rPr>
              <a:t>Studentische </a:t>
            </a:r>
            <a:r>
              <a:rPr lang="de-DE" sz="1400" dirty="0">
                <a:latin typeface="+mn-lt"/>
              </a:rPr>
              <a:t>Praxisprojekte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01BAC251-0799-0BE2-389A-65BA8EB3545F}"/>
              </a:ext>
            </a:extLst>
          </p:cNvPr>
          <p:cNvGraphicFramePr/>
          <p:nvPr/>
        </p:nvGraphicFramePr>
        <p:xfrm>
          <a:off x="546878" y="832337"/>
          <a:ext cx="7826591" cy="1817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5379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EA99E5-1FC7-7429-721D-8275CA1E5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</p:spPr>
        <p:txBody>
          <a:bodyPr anchor="b">
            <a:normAutofit/>
          </a:bodyPr>
          <a:lstStyle/>
          <a:p>
            <a:r>
              <a:rPr lang="de-DE" dirty="0"/>
              <a:t>SMILE - Ergebnisse im Überblick: 2006 – 2024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1EA31D-8009-4793-F23E-488C74913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</a:rPr>
              <a:pPr>
                <a:spcAft>
                  <a:spcPts val="600"/>
                </a:spcAft>
                <a:defRPr/>
              </a:pPr>
              <a:t>6</a:t>
            </a:fld>
            <a:endParaRPr lang="de-DE" altLang="de-DE" sz="1000">
              <a:solidFill>
                <a:srgbClr val="D8413E"/>
              </a:solidFill>
            </a:endParaRPr>
          </a:p>
        </p:txBody>
      </p:sp>
      <p:sp>
        <p:nvSpPr>
          <p:cNvPr id="3" name="Inhaltsplatzhalter 27">
            <a:extLst>
              <a:ext uri="{FF2B5EF4-FFF2-40B4-BE49-F238E27FC236}">
                <a16:creationId xmlns:a16="http://schemas.microsoft.com/office/drawing/2014/main" id="{A776FE49-8560-2041-AA27-35A31B3C52B4}"/>
              </a:ext>
            </a:extLst>
          </p:cNvPr>
          <p:cNvSpPr txBox="1">
            <a:spLocks/>
          </p:cNvSpPr>
          <p:nvPr/>
        </p:nvSpPr>
        <p:spPr bwMode="gray">
          <a:xfrm>
            <a:off x="6585269" y="1380814"/>
            <a:ext cx="2244863" cy="1342479"/>
          </a:xfrm>
          <a:prstGeom prst="rect">
            <a:avLst/>
          </a:prstGeom>
          <a:solidFill>
            <a:srgbClr val="85A8C3"/>
          </a:solidFill>
          <a:ln w="12700" cap="flat" cmpd="sng" algn="ctr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729000" rIns="91440" bIns="108000" rtlCol="0" anchor="t">
            <a:normAutofit/>
          </a:bodyPr>
          <a:lstStyle>
            <a:lvl1pPr marL="136376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126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1876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54626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22737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8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50012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7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77287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7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4562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7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31837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7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050" b="1">
                <a:solidFill>
                  <a:schemeClr val="bg2"/>
                </a:solidFill>
                <a:latin typeface="+mj-lt"/>
              </a:rPr>
              <a:t> </a:t>
            </a:r>
            <a:endParaRPr lang="en-GB" sz="105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6" name="Inhaltsplatzhalter 27">
            <a:extLst>
              <a:ext uri="{FF2B5EF4-FFF2-40B4-BE49-F238E27FC236}">
                <a16:creationId xmlns:a16="http://schemas.microsoft.com/office/drawing/2014/main" id="{7EFFD3D9-7521-7E32-7A18-8C7C849915CD}"/>
              </a:ext>
            </a:extLst>
          </p:cNvPr>
          <p:cNvSpPr txBox="1">
            <a:spLocks/>
          </p:cNvSpPr>
          <p:nvPr/>
        </p:nvSpPr>
        <p:spPr bwMode="gray">
          <a:xfrm>
            <a:off x="4214365" y="1380814"/>
            <a:ext cx="2262881" cy="1342479"/>
          </a:xfrm>
          <a:prstGeom prst="rect">
            <a:avLst/>
          </a:prstGeom>
          <a:solidFill>
            <a:srgbClr val="C5E3FA"/>
          </a:solidFill>
          <a:ln w="12700" cap="flat" cmpd="sng" algn="ctr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729000" rIns="91440" bIns="108000" rtlCol="0" anchor="t">
            <a:normAutofit/>
          </a:bodyPr>
          <a:lstStyle>
            <a:lvl1pPr marL="136376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126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1876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54626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22737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8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50012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7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77287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7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4562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7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31837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7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050" b="1">
                <a:solidFill>
                  <a:schemeClr val="bg2"/>
                </a:solidFill>
                <a:latin typeface="+mj-lt"/>
              </a:rPr>
              <a:t> </a:t>
            </a:r>
            <a:endParaRPr lang="en-GB" sz="105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84A3756-F910-716A-6ABA-2975723389E9}"/>
              </a:ext>
            </a:extLst>
          </p:cNvPr>
          <p:cNvSpPr txBox="1">
            <a:spLocks/>
          </p:cNvSpPr>
          <p:nvPr/>
        </p:nvSpPr>
        <p:spPr bwMode="gray">
          <a:xfrm>
            <a:off x="230482" y="1380814"/>
            <a:ext cx="3871871" cy="1342479"/>
          </a:xfrm>
          <a:prstGeom prst="rect">
            <a:avLst/>
          </a:prstGeom>
          <a:solidFill>
            <a:srgbClr val="FF9900">
              <a:alpha val="50000"/>
            </a:srgbClr>
          </a:solidFill>
          <a:ln w="12700" cap="flat" cmpd="sng" algn="ctr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729000" rIns="91440" bIns="108000" rtlCol="0" anchor="t">
            <a:normAutofit/>
          </a:bodyPr>
          <a:lstStyle>
            <a:lvl1pPr marL="136376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126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1876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54626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22737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8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50012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7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77287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7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4562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7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31837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7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050" b="1">
                <a:solidFill>
                  <a:schemeClr val="bg2"/>
                </a:solidFill>
                <a:latin typeface="+mj-lt"/>
              </a:rPr>
              <a:t> </a:t>
            </a:r>
            <a:endParaRPr lang="en-GB" sz="105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8" name="Inhaltsplatzhalter 29">
            <a:extLst>
              <a:ext uri="{FF2B5EF4-FFF2-40B4-BE49-F238E27FC236}">
                <a16:creationId xmlns:a16="http://schemas.microsoft.com/office/drawing/2014/main" id="{13D988BB-41E1-7DCF-BC46-0D6406F1E872}"/>
              </a:ext>
            </a:extLst>
          </p:cNvPr>
          <p:cNvSpPr txBox="1">
            <a:spLocks/>
          </p:cNvSpPr>
          <p:nvPr/>
        </p:nvSpPr>
        <p:spPr bwMode="gray">
          <a:xfrm>
            <a:off x="243082" y="2868056"/>
            <a:ext cx="1921848" cy="106968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12700" cap="flat" cmpd="sng" algn="ctr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729000" rIns="91440" bIns="108000" rtlCol="0" anchor="t">
            <a:normAutofit/>
          </a:bodyPr>
          <a:lstStyle>
            <a:lvl1pPr marL="136376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126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1876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54626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22737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8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50012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7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77287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7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4562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7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31837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7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050" b="1">
                <a:solidFill>
                  <a:srgbClr val="FF0000"/>
                </a:solidFill>
                <a:latin typeface="+mj-lt"/>
              </a:rPr>
              <a:t> </a:t>
            </a:r>
            <a:endParaRPr lang="en-GB" sz="105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Inhaltsplatzhalter 33">
            <a:extLst>
              <a:ext uri="{FF2B5EF4-FFF2-40B4-BE49-F238E27FC236}">
                <a16:creationId xmlns:a16="http://schemas.microsoft.com/office/drawing/2014/main" id="{5EAD90CD-E0E5-7FF0-142E-CEEBB9F720F3}"/>
              </a:ext>
            </a:extLst>
          </p:cNvPr>
          <p:cNvSpPr txBox="1">
            <a:spLocks/>
          </p:cNvSpPr>
          <p:nvPr/>
        </p:nvSpPr>
        <p:spPr bwMode="gray">
          <a:xfrm>
            <a:off x="2284724" y="2868057"/>
            <a:ext cx="1817630" cy="1069685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 w="12700" cap="flat" cmpd="sng" algn="ctr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729000" rIns="91440" bIns="108000" rtlCol="0" anchor="t">
            <a:normAutofit/>
          </a:bodyPr>
          <a:lstStyle>
            <a:lvl1pPr marL="136376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126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1876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54626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22737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8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50012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7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77287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7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4562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7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31837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7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050" b="1">
                <a:solidFill>
                  <a:srgbClr val="FF0000"/>
                </a:solidFill>
                <a:latin typeface="+mj-lt"/>
              </a:rPr>
              <a:t> </a:t>
            </a:r>
            <a:endParaRPr lang="en-GB" sz="105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" name="Inhaltsplatzhalter 32">
            <a:extLst>
              <a:ext uri="{FF2B5EF4-FFF2-40B4-BE49-F238E27FC236}">
                <a16:creationId xmlns:a16="http://schemas.microsoft.com/office/drawing/2014/main" id="{F7978D3F-269D-3E53-B4BA-C79C9DF4EFAF}"/>
              </a:ext>
            </a:extLst>
          </p:cNvPr>
          <p:cNvSpPr txBox="1">
            <a:spLocks/>
          </p:cNvSpPr>
          <p:nvPr/>
        </p:nvSpPr>
        <p:spPr bwMode="gray">
          <a:xfrm>
            <a:off x="4214365" y="2868057"/>
            <a:ext cx="2262881" cy="1069685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12700" cap="flat" cmpd="sng" algn="ctr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729000" rIns="91440" bIns="108000" rtlCol="0" anchor="t">
            <a:normAutofit/>
          </a:bodyPr>
          <a:lstStyle>
            <a:lvl1pPr marL="136376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126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1876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54626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22737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8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50012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7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77287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7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4562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7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31837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7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050" b="1">
                <a:solidFill>
                  <a:srgbClr val="FF0000"/>
                </a:solidFill>
                <a:latin typeface="+mj-lt"/>
              </a:rPr>
              <a:t> </a:t>
            </a:r>
            <a:endParaRPr lang="en-GB" sz="105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1" name="Inhaltsplatzhalter 31">
            <a:extLst>
              <a:ext uri="{FF2B5EF4-FFF2-40B4-BE49-F238E27FC236}">
                <a16:creationId xmlns:a16="http://schemas.microsoft.com/office/drawing/2014/main" id="{CF7232EC-A14B-BC85-D376-2B296AD79F73}"/>
              </a:ext>
            </a:extLst>
          </p:cNvPr>
          <p:cNvSpPr txBox="1">
            <a:spLocks/>
          </p:cNvSpPr>
          <p:nvPr/>
        </p:nvSpPr>
        <p:spPr bwMode="gray">
          <a:xfrm>
            <a:off x="6578397" y="2866590"/>
            <a:ext cx="2251736" cy="1069685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729000" rIns="91440" bIns="108000" rtlCol="0" anchor="t">
            <a:normAutofit/>
          </a:bodyPr>
          <a:lstStyle>
            <a:lvl1pPr marL="136376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126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1876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54626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22737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8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50012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7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77287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7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4562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7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318377" indent="-136376" algn="l" defTabSz="545501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07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050" b="1">
                <a:solidFill>
                  <a:srgbClr val="FF0000"/>
                </a:solidFill>
                <a:latin typeface="+mj-lt"/>
              </a:rPr>
              <a:t> </a:t>
            </a:r>
            <a:endParaRPr lang="en-GB" sz="105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E7AF555-4CFC-D94C-E73A-2D834806383D}"/>
              </a:ext>
            </a:extLst>
          </p:cNvPr>
          <p:cNvSpPr/>
          <p:nvPr/>
        </p:nvSpPr>
        <p:spPr>
          <a:xfrm>
            <a:off x="1702791" y="1750771"/>
            <a:ext cx="19486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400"/>
              </a:lnSpc>
            </a:pPr>
            <a:r>
              <a:rPr lang="de-DE" sz="2250" b="1" dirty="0">
                <a:latin typeface="Calibri" panose="020F0502020204030204" pitchFamily="34" charset="0"/>
                <a:cs typeface="Calibri" panose="020F0502020204030204" pitchFamily="34" charset="0"/>
              </a:rPr>
              <a:t>&gt; 19.000 </a:t>
            </a:r>
          </a:p>
          <a:p>
            <a:pPr algn="ctr">
              <a:lnSpc>
                <a:spcPts val="2400"/>
              </a:lnSpc>
            </a:pPr>
            <a:r>
              <a:rPr lang="de-DE" sz="2250" b="1" dirty="0">
                <a:latin typeface="Calibri" panose="020F0502020204030204" pitchFamily="34" charset="0"/>
                <a:cs typeface="Calibri" panose="020F0502020204030204" pitchFamily="34" charset="0"/>
              </a:rPr>
              <a:t>Teilnehmende</a:t>
            </a:r>
            <a:r>
              <a:rPr lang="de-DE" sz="22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pSp>
        <p:nvGrpSpPr>
          <p:cNvPr id="13" name="METRO ICON - person 3">
            <a:extLst>
              <a:ext uri="{FF2B5EF4-FFF2-40B4-BE49-F238E27FC236}">
                <a16:creationId xmlns:a16="http://schemas.microsoft.com/office/drawing/2014/main" id="{63E64F0C-7F9D-CB9C-05DA-F251EFF626E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53306" y="1679104"/>
            <a:ext cx="1011959" cy="622019"/>
            <a:chOff x="3188782" y="3518523"/>
            <a:chExt cx="612115" cy="3762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21C9379D-EBCB-725C-FD6E-BB3F43561B39}"/>
                </a:ext>
              </a:extLst>
            </p:cNvPr>
            <p:cNvSpPr>
              <a:spLocks/>
            </p:cNvSpPr>
            <p:nvPr/>
          </p:nvSpPr>
          <p:spPr bwMode="gray">
            <a:xfrm>
              <a:off x="3334629" y="3518523"/>
              <a:ext cx="327399" cy="376248"/>
            </a:xfrm>
            <a:custGeom>
              <a:avLst/>
              <a:gdLst>
                <a:gd name="T0" fmla="*/ 175 w 237"/>
                <a:gd name="T1" fmla="*/ 191 h 271"/>
                <a:gd name="T2" fmla="*/ 130 w 237"/>
                <a:gd name="T3" fmla="*/ 145 h 271"/>
                <a:gd name="T4" fmla="*/ 145 w 237"/>
                <a:gd name="T5" fmla="*/ 110 h 271"/>
                <a:gd name="T6" fmla="*/ 157 w 237"/>
                <a:gd name="T7" fmla="*/ 86 h 271"/>
                <a:gd name="T8" fmla="*/ 153 w 237"/>
                <a:gd name="T9" fmla="*/ 73 h 271"/>
                <a:gd name="T10" fmla="*/ 156 w 237"/>
                <a:gd name="T11" fmla="*/ 49 h 271"/>
                <a:gd name="T12" fmla="*/ 101 w 237"/>
                <a:gd name="T13" fmla="*/ 0 h 271"/>
                <a:gd name="T14" fmla="*/ 46 w 237"/>
                <a:gd name="T15" fmla="*/ 49 h 271"/>
                <a:gd name="T16" fmla="*/ 50 w 237"/>
                <a:gd name="T17" fmla="*/ 73 h 271"/>
                <a:gd name="T18" fmla="*/ 46 w 237"/>
                <a:gd name="T19" fmla="*/ 86 h 271"/>
                <a:gd name="T20" fmla="*/ 58 w 237"/>
                <a:gd name="T21" fmla="*/ 110 h 271"/>
                <a:gd name="T22" fmla="*/ 73 w 237"/>
                <a:gd name="T23" fmla="*/ 145 h 271"/>
                <a:gd name="T24" fmla="*/ 28 w 237"/>
                <a:gd name="T25" fmla="*/ 191 h 271"/>
                <a:gd name="T26" fmla="*/ 0 w 237"/>
                <a:gd name="T27" fmla="*/ 215 h 271"/>
                <a:gd name="T28" fmla="*/ 0 w 237"/>
                <a:gd name="T29" fmla="*/ 271 h 271"/>
                <a:gd name="T30" fmla="*/ 237 w 237"/>
                <a:gd name="T31" fmla="*/ 271 h 271"/>
                <a:gd name="T32" fmla="*/ 237 w 237"/>
                <a:gd name="T33" fmla="*/ 229 h 271"/>
                <a:gd name="T34" fmla="*/ 175 w 237"/>
                <a:gd name="T35" fmla="*/ 19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7" h="271">
                  <a:moveTo>
                    <a:pt x="175" y="191"/>
                  </a:moveTo>
                  <a:cubicBezTo>
                    <a:pt x="141" y="178"/>
                    <a:pt x="130" y="167"/>
                    <a:pt x="130" y="145"/>
                  </a:cubicBezTo>
                  <a:cubicBezTo>
                    <a:pt x="130" y="130"/>
                    <a:pt x="140" y="135"/>
                    <a:pt x="145" y="110"/>
                  </a:cubicBezTo>
                  <a:cubicBezTo>
                    <a:pt x="146" y="99"/>
                    <a:pt x="156" y="110"/>
                    <a:pt x="157" y="86"/>
                  </a:cubicBezTo>
                  <a:cubicBezTo>
                    <a:pt x="157" y="76"/>
                    <a:pt x="153" y="73"/>
                    <a:pt x="153" y="73"/>
                  </a:cubicBezTo>
                  <a:cubicBezTo>
                    <a:pt x="153" y="73"/>
                    <a:pt x="155" y="60"/>
                    <a:pt x="156" y="49"/>
                  </a:cubicBezTo>
                  <a:cubicBezTo>
                    <a:pt x="157" y="35"/>
                    <a:pt x="149" y="0"/>
                    <a:pt x="101" y="0"/>
                  </a:cubicBezTo>
                  <a:cubicBezTo>
                    <a:pt x="54" y="0"/>
                    <a:pt x="46" y="35"/>
                    <a:pt x="46" y="49"/>
                  </a:cubicBezTo>
                  <a:cubicBezTo>
                    <a:pt x="48" y="60"/>
                    <a:pt x="50" y="73"/>
                    <a:pt x="50" y="73"/>
                  </a:cubicBezTo>
                  <a:cubicBezTo>
                    <a:pt x="50" y="73"/>
                    <a:pt x="46" y="76"/>
                    <a:pt x="46" y="86"/>
                  </a:cubicBezTo>
                  <a:cubicBezTo>
                    <a:pt x="47" y="110"/>
                    <a:pt x="56" y="99"/>
                    <a:pt x="58" y="110"/>
                  </a:cubicBezTo>
                  <a:cubicBezTo>
                    <a:pt x="62" y="135"/>
                    <a:pt x="73" y="130"/>
                    <a:pt x="73" y="145"/>
                  </a:cubicBezTo>
                  <a:cubicBezTo>
                    <a:pt x="73" y="167"/>
                    <a:pt x="62" y="178"/>
                    <a:pt x="28" y="191"/>
                  </a:cubicBezTo>
                  <a:cubicBezTo>
                    <a:pt x="18" y="194"/>
                    <a:pt x="0" y="201"/>
                    <a:pt x="0" y="215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237" y="271"/>
                    <a:pt x="237" y="271"/>
                    <a:pt x="237" y="271"/>
                  </a:cubicBezTo>
                  <a:cubicBezTo>
                    <a:pt x="237" y="271"/>
                    <a:pt x="237" y="238"/>
                    <a:pt x="237" y="229"/>
                  </a:cubicBezTo>
                  <a:cubicBezTo>
                    <a:pt x="237" y="216"/>
                    <a:pt x="209" y="204"/>
                    <a:pt x="175" y="1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30BE592F-3B2E-0369-9E7B-233800167205}"/>
                </a:ext>
              </a:extLst>
            </p:cNvPr>
            <p:cNvSpPr>
              <a:spLocks/>
            </p:cNvSpPr>
            <p:nvPr/>
          </p:nvSpPr>
          <p:spPr bwMode="gray">
            <a:xfrm>
              <a:off x="3597362" y="3572605"/>
              <a:ext cx="203535" cy="322166"/>
            </a:xfrm>
            <a:custGeom>
              <a:avLst/>
              <a:gdLst>
                <a:gd name="T0" fmla="*/ 97 w 147"/>
                <a:gd name="T1" fmla="*/ 143 h 232"/>
                <a:gd name="T2" fmla="*/ 64 w 147"/>
                <a:gd name="T3" fmla="*/ 109 h 232"/>
                <a:gd name="T4" fmla="*/ 75 w 147"/>
                <a:gd name="T5" fmla="*/ 82 h 232"/>
                <a:gd name="T6" fmla="*/ 84 w 147"/>
                <a:gd name="T7" fmla="*/ 64 h 232"/>
                <a:gd name="T8" fmla="*/ 81 w 147"/>
                <a:gd name="T9" fmla="*/ 55 h 232"/>
                <a:gd name="T10" fmla="*/ 84 w 147"/>
                <a:gd name="T11" fmla="*/ 37 h 232"/>
                <a:gd name="T12" fmla="*/ 42 w 147"/>
                <a:gd name="T13" fmla="*/ 0 h 232"/>
                <a:gd name="T14" fmla="*/ 1 w 147"/>
                <a:gd name="T15" fmla="*/ 37 h 232"/>
                <a:gd name="T16" fmla="*/ 4 w 147"/>
                <a:gd name="T17" fmla="*/ 55 h 232"/>
                <a:gd name="T18" fmla="*/ 0 w 147"/>
                <a:gd name="T19" fmla="*/ 64 h 232"/>
                <a:gd name="T20" fmla="*/ 10 w 147"/>
                <a:gd name="T21" fmla="*/ 82 h 232"/>
                <a:gd name="T22" fmla="*/ 21 w 147"/>
                <a:gd name="T23" fmla="*/ 109 h 232"/>
                <a:gd name="T24" fmla="*/ 7 w 147"/>
                <a:gd name="T25" fmla="*/ 134 h 232"/>
                <a:gd name="T26" fmla="*/ 70 w 147"/>
                <a:gd name="T27" fmla="*/ 187 h 232"/>
                <a:gd name="T28" fmla="*/ 70 w 147"/>
                <a:gd name="T29" fmla="*/ 232 h 232"/>
                <a:gd name="T30" fmla="*/ 147 w 147"/>
                <a:gd name="T31" fmla="*/ 232 h 232"/>
                <a:gd name="T32" fmla="*/ 142 w 147"/>
                <a:gd name="T33" fmla="*/ 168 h 232"/>
                <a:gd name="T34" fmla="*/ 97 w 147"/>
                <a:gd name="T35" fmla="*/ 14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7" h="232">
                  <a:moveTo>
                    <a:pt x="97" y="143"/>
                  </a:moveTo>
                  <a:cubicBezTo>
                    <a:pt x="72" y="133"/>
                    <a:pt x="64" y="126"/>
                    <a:pt x="64" y="109"/>
                  </a:cubicBezTo>
                  <a:cubicBezTo>
                    <a:pt x="64" y="98"/>
                    <a:pt x="72" y="101"/>
                    <a:pt x="75" y="82"/>
                  </a:cubicBezTo>
                  <a:cubicBezTo>
                    <a:pt x="76" y="74"/>
                    <a:pt x="84" y="82"/>
                    <a:pt x="84" y="64"/>
                  </a:cubicBezTo>
                  <a:cubicBezTo>
                    <a:pt x="84" y="57"/>
                    <a:pt x="81" y="55"/>
                    <a:pt x="81" y="55"/>
                  </a:cubicBezTo>
                  <a:cubicBezTo>
                    <a:pt x="81" y="55"/>
                    <a:pt x="83" y="44"/>
                    <a:pt x="84" y="37"/>
                  </a:cubicBezTo>
                  <a:cubicBezTo>
                    <a:pt x="84" y="27"/>
                    <a:pt x="78" y="0"/>
                    <a:pt x="42" y="0"/>
                  </a:cubicBezTo>
                  <a:cubicBezTo>
                    <a:pt x="8" y="0"/>
                    <a:pt x="0" y="27"/>
                    <a:pt x="1" y="37"/>
                  </a:cubicBezTo>
                  <a:cubicBezTo>
                    <a:pt x="2" y="44"/>
                    <a:pt x="4" y="55"/>
                    <a:pt x="4" y="55"/>
                  </a:cubicBezTo>
                  <a:cubicBezTo>
                    <a:pt x="4" y="55"/>
                    <a:pt x="0" y="57"/>
                    <a:pt x="0" y="64"/>
                  </a:cubicBezTo>
                  <a:cubicBezTo>
                    <a:pt x="2" y="82"/>
                    <a:pt x="8" y="74"/>
                    <a:pt x="10" y="82"/>
                  </a:cubicBezTo>
                  <a:cubicBezTo>
                    <a:pt x="13" y="101"/>
                    <a:pt x="21" y="98"/>
                    <a:pt x="21" y="109"/>
                  </a:cubicBezTo>
                  <a:cubicBezTo>
                    <a:pt x="21" y="120"/>
                    <a:pt x="17" y="128"/>
                    <a:pt x="7" y="134"/>
                  </a:cubicBezTo>
                  <a:cubicBezTo>
                    <a:pt x="62" y="159"/>
                    <a:pt x="70" y="164"/>
                    <a:pt x="70" y="187"/>
                  </a:cubicBezTo>
                  <a:cubicBezTo>
                    <a:pt x="70" y="232"/>
                    <a:pt x="70" y="232"/>
                    <a:pt x="70" y="232"/>
                  </a:cubicBezTo>
                  <a:cubicBezTo>
                    <a:pt x="147" y="232"/>
                    <a:pt x="147" y="232"/>
                    <a:pt x="147" y="232"/>
                  </a:cubicBezTo>
                  <a:cubicBezTo>
                    <a:pt x="147" y="232"/>
                    <a:pt x="146" y="174"/>
                    <a:pt x="142" y="168"/>
                  </a:cubicBezTo>
                  <a:cubicBezTo>
                    <a:pt x="137" y="159"/>
                    <a:pt x="123" y="153"/>
                    <a:pt x="97" y="1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6" name="Freeform 21">
              <a:extLst>
                <a:ext uri="{FF2B5EF4-FFF2-40B4-BE49-F238E27FC236}">
                  <a16:creationId xmlns:a16="http://schemas.microsoft.com/office/drawing/2014/main" id="{D58083F2-DCAC-3300-9EFD-9865F5A3BC63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8782" y="3572605"/>
              <a:ext cx="201790" cy="322166"/>
            </a:xfrm>
            <a:custGeom>
              <a:avLst/>
              <a:gdLst>
                <a:gd name="T0" fmla="*/ 50 w 146"/>
                <a:gd name="T1" fmla="*/ 143 h 232"/>
                <a:gd name="T2" fmla="*/ 83 w 146"/>
                <a:gd name="T3" fmla="*/ 109 h 232"/>
                <a:gd name="T4" fmla="*/ 72 w 146"/>
                <a:gd name="T5" fmla="*/ 82 h 232"/>
                <a:gd name="T6" fmla="*/ 62 w 146"/>
                <a:gd name="T7" fmla="*/ 64 h 232"/>
                <a:gd name="T8" fmla="*/ 66 w 146"/>
                <a:gd name="T9" fmla="*/ 55 h 232"/>
                <a:gd name="T10" fmla="*/ 63 w 146"/>
                <a:gd name="T11" fmla="*/ 37 h 232"/>
                <a:gd name="T12" fmla="*/ 104 w 146"/>
                <a:gd name="T13" fmla="*/ 0 h 232"/>
                <a:gd name="T14" fmla="*/ 146 w 146"/>
                <a:gd name="T15" fmla="*/ 37 h 232"/>
                <a:gd name="T16" fmla="*/ 142 w 146"/>
                <a:gd name="T17" fmla="*/ 55 h 232"/>
                <a:gd name="T18" fmla="*/ 146 w 146"/>
                <a:gd name="T19" fmla="*/ 64 h 232"/>
                <a:gd name="T20" fmla="*/ 137 w 146"/>
                <a:gd name="T21" fmla="*/ 82 h 232"/>
                <a:gd name="T22" fmla="*/ 126 w 146"/>
                <a:gd name="T23" fmla="*/ 109 h 232"/>
                <a:gd name="T24" fmla="*/ 140 w 146"/>
                <a:gd name="T25" fmla="*/ 134 h 232"/>
                <a:gd name="T26" fmla="*/ 77 w 146"/>
                <a:gd name="T27" fmla="*/ 187 h 232"/>
                <a:gd name="T28" fmla="*/ 77 w 146"/>
                <a:gd name="T29" fmla="*/ 232 h 232"/>
                <a:gd name="T30" fmla="*/ 0 w 146"/>
                <a:gd name="T31" fmla="*/ 232 h 232"/>
                <a:gd name="T32" fmla="*/ 5 w 146"/>
                <a:gd name="T33" fmla="*/ 168 h 232"/>
                <a:gd name="T34" fmla="*/ 50 w 146"/>
                <a:gd name="T35" fmla="*/ 14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6" h="232">
                  <a:moveTo>
                    <a:pt x="50" y="143"/>
                  </a:moveTo>
                  <a:cubicBezTo>
                    <a:pt x="75" y="133"/>
                    <a:pt x="83" y="126"/>
                    <a:pt x="83" y="109"/>
                  </a:cubicBezTo>
                  <a:cubicBezTo>
                    <a:pt x="83" y="98"/>
                    <a:pt x="75" y="101"/>
                    <a:pt x="72" y="82"/>
                  </a:cubicBezTo>
                  <a:cubicBezTo>
                    <a:pt x="70" y="74"/>
                    <a:pt x="63" y="82"/>
                    <a:pt x="62" y="64"/>
                  </a:cubicBezTo>
                  <a:cubicBezTo>
                    <a:pt x="62" y="57"/>
                    <a:pt x="66" y="55"/>
                    <a:pt x="66" y="55"/>
                  </a:cubicBezTo>
                  <a:cubicBezTo>
                    <a:pt x="66" y="55"/>
                    <a:pt x="64" y="44"/>
                    <a:pt x="63" y="37"/>
                  </a:cubicBezTo>
                  <a:cubicBezTo>
                    <a:pt x="62" y="27"/>
                    <a:pt x="69" y="0"/>
                    <a:pt x="104" y="0"/>
                  </a:cubicBezTo>
                  <a:cubicBezTo>
                    <a:pt x="139" y="0"/>
                    <a:pt x="146" y="27"/>
                    <a:pt x="146" y="37"/>
                  </a:cubicBezTo>
                  <a:cubicBezTo>
                    <a:pt x="145" y="44"/>
                    <a:pt x="142" y="55"/>
                    <a:pt x="142" y="55"/>
                  </a:cubicBezTo>
                  <a:cubicBezTo>
                    <a:pt x="142" y="55"/>
                    <a:pt x="146" y="57"/>
                    <a:pt x="146" y="64"/>
                  </a:cubicBezTo>
                  <a:cubicBezTo>
                    <a:pt x="145" y="82"/>
                    <a:pt x="138" y="74"/>
                    <a:pt x="137" y="82"/>
                  </a:cubicBezTo>
                  <a:cubicBezTo>
                    <a:pt x="134" y="101"/>
                    <a:pt x="126" y="98"/>
                    <a:pt x="126" y="109"/>
                  </a:cubicBezTo>
                  <a:cubicBezTo>
                    <a:pt x="126" y="120"/>
                    <a:pt x="130" y="128"/>
                    <a:pt x="140" y="134"/>
                  </a:cubicBezTo>
                  <a:cubicBezTo>
                    <a:pt x="85" y="159"/>
                    <a:pt x="77" y="164"/>
                    <a:pt x="77" y="187"/>
                  </a:cubicBezTo>
                  <a:cubicBezTo>
                    <a:pt x="77" y="232"/>
                    <a:pt x="77" y="232"/>
                    <a:pt x="77" y="23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2"/>
                    <a:pt x="1" y="174"/>
                    <a:pt x="5" y="168"/>
                  </a:cubicBezTo>
                  <a:cubicBezTo>
                    <a:pt x="10" y="159"/>
                    <a:pt x="24" y="153"/>
                    <a:pt x="50" y="1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17" name="Rechteck 16">
            <a:extLst>
              <a:ext uri="{FF2B5EF4-FFF2-40B4-BE49-F238E27FC236}">
                <a16:creationId xmlns:a16="http://schemas.microsoft.com/office/drawing/2014/main" id="{DCA3277D-F89B-1EF3-1C13-A0B2A761D9F8}"/>
              </a:ext>
            </a:extLst>
          </p:cNvPr>
          <p:cNvSpPr/>
          <p:nvPr/>
        </p:nvSpPr>
        <p:spPr>
          <a:xfrm>
            <a:off x="7461567" y="2092205"/>
            <a:ext cx="1322560" cy="467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Gründungs-Coachings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383BB02-E725-F967-94F1-848AC8EA9C0D}"/>
              </a:ext>
            </a:extLst>
          </p:cNvPr>
          <p:cNvSpPr/>
          <p:nvPr/>
        </p:nvSpPr>
        <p:spPr>
          <a:xfrm>
            <a:off x="818778" y="3180291"/>
            <a:ext cx="1376402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725"/>
              </a:lnSpc>
            </a:pP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&gt; 570 </a:t>
            </a:r>
          </a:p>
          <a:p>
            <a:pPr>
              <a:lnSpc>
                <a:spcPts val="1725"/>
              </a:lnSpc>
            </a:pP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Gründungen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" name="METRO ICON - rocket">
            <a:extLst>
              <a:ext uri="{FF2B5EF4-FFF2-40B4-BE49-F238E27FC236}">
                <a16:creationId xmlns:a16="http://schemas.microsoft.com/office/drawing/2014/main" id="{19CF6BFD-F0EB-5D0D-C0A8-34E5F823049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97785" y="3073437"/>
            <a:ext cx="502147" cy="621000"/>
            <a:chOff x="2018317" y="1584229"/>
            <a:chExt cx="376997" cy="46622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0" name="Freeform 2">
              <a:extLst>
                <a:ext uri="{FF2B5EF4-FFF2-40B4-BE49-F238E27FC236}">
                  <a16:creationId xmlns:a16="http://schemas.microsoft.com/office/drawing/2014/main" id="{6757142C-3C70-2F7F-E615-B6CD4D6E44A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096394" y="1584229"/>
              <a:ext cx="216384" cy="390382"/>
            </a:xfrm>
            <a:custGeom>
              <a:avLst/>
              <a:gdLst>
                <a:gd name="T0" fmla="*/ 68 w 136"/>
                <a:gd name="T1" fmla="*/ 0 h 245"/>
                <a:gd name="T2" fmla="*/ 130 w 136"/>
                <a:gd name="T3" fmla="*/ 98 h 245"/>
                <a:gd name="T4" fmla="*/ 130 w 136"/>
                <a:gd name="T5" fmla="*/ 184 h 245"/>
                <a:gd name="T6" fmla="*/ 111 w 136"/>
                <a:gd name="T7" fmla="*/ 243 h 245"/>
                <a:gd name="T8" fmla="*/ 107 w 136"/>
                <a:gd name="T9" fmla="*/ 245 h 245"/>
                <a:gd name="T10" fmla="*/ 29 w 136"/>
                <a:gd name="T11" fmla="*/ 245 h 245"/>
                <a:gd name="T12" fmla="*/ 25 w 136"/>
                <a:gd name="T13" fmla="*/ 243 h 245"/>
                <a:gd name="T14" fmla="*/ 2 w 136"/>
                <a:gd name="T15" fmla="*/ 156 h 245"/>
                <a:gd name="T16" fmla="*/ 23 w 136"/>
                <a:gd name="T17" fmla="*/ 55 h 245"/>
                <a:gd name="T18" fmla="*/ 68 w 136"/>
                <a:gd name="T19" fmla="*/ 0 h 245"/>
                <a:gd name="T20" fmla="*/ 42 w 136"/>
                <a:gd name="T21" fmla="*/ 100 h 245"/>
                <a:gd name="T22" fmla="*/ 68 w 136"/>
                <a:gd name="T23" fmla="*/ 126 h 245"/>
                <a:gd name="T24" fmla="*/ 94 w 136"/>
                <a:gd name="T25" fmla="*/ 100 h 245"/>
                <a:gd name="T26" fmla="*/ 68 w 136"/>
                <a:gd name="T27" fmla="*/ 74 h 245"/>
                <a:gd name="T28" fmla="*/ 42 w 136"/>
                <a:gd name="T29" fmla="*/ 100 h 245"/>
                <a:gd name="T30" fmla="*/ 68 w 136"/>
                <a:gd name="T31" fmla="*/ 177 h 245"/>
                <a:gd name="T32" fmla="*/ 84 w 136"/>
                <a:gd name="T33" fmla="*/ 162 h 245"/>
                <a:gd name="T34" fmla="*/ 68 w 136"/>
                <a:gd name="T35" fmla="*/ 146 h 245"/>
                <a:gd name="T36" fmla="*/ 52 w 136"/>
                <a:gd name="T37" fmla="*/ 162 h 245"/>
                <a:gd name="T38" fmla="*/ 68 w 136"/>
                <a:gd name="T39" fmla="*/ 177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45">
                  <a:moveTo>
                    <a:pt x="68" y="0"/>
                  </a:moveTo>
                  <a:cubicBezTo>
                    <a:pt x="99" y="26"/>
                    <a:pt x="120" y="58"/>
                    <a:pt x="130" y="98"/>
                  </a:cubicBezTo>
                  <a:cubicBezTo>
                    <a:pt x="136" y="126"/>
                    <a:pt x="136" y="155"/>
                    <a:pt x="130" y="184"/>
                  </a:cubicBezTo>
                  <a:cubicBezTo>
                    <a:pt x="126" y="205"/>
                    <a:pt x="120" y="224"/>
                    <a:pt x="111" y="243"/>
                  </a:cubicBezTo>
                  <a:cubicBezTo>
                    <a:pt x="110" y="244"/>
                    <a:pt x="108" y="245"/>
                    <a:pt x="107" y="245"/>
                  </a:cubicBezTo>
                  <a:cubicBezTo>
                    <a:pt x="81" y="245"/>
                    <a:pt x="55" y="245"/>
                    <a:pt x="29" y="245"/>
                  </a:cubicBezTo>
                  <a:cubicBezTo>
                    <a:pt x="27" y="245"/>
                    <a:pt x="26" y="244"/>
                    <a:pt x="25" y="243"/>
                  </a:cubicBezTo>
                  <a:cubicBezTo>
                    <a:pt x="12" y="215"/>
                    <a:pt x="4" y="186"/>
                    <a:pt x="2" y="156"/>
                  </a:cubicBezTo>
                  <a:cubicBezTo>
                    <a:pt x="0" y="120"/>
                    <a:pt x="6" y="87"/>
                    <a:pt x="23" y="55"/>
                  </a:cubicBezTo>
                  <a:cubicBezTo>
                    <a:pt x="34" y="34"/>
                    <a:pt x="49" y="16"/>
                    <a:pt x="68" y="0"/>
                  </a:cubicBezTo>
                  <a:close/>
                  <a:moveTo>
                    <a:pt x="42" y="100"/>
                  </a:moveTo>
                  <a:cubicBezTo>
                    <a:pt x="42" y="114"/>
                    <a:pt x="54" y="126"/>
                    <a:pt x="68" y="126"/>
                  </a:cubicBezTo>
                  <a:cubicBezTo>
                    <a:pt x="82" y="126"/>
                    <a:pt x="94" y="114"/>
                    <a:pt x="94" y="100"/>
                  </a:cubicBezTo>
                  <a:cubicBezTo>
                    <a:pt x="94" y="86"/>
                    <a:pt x="83" y="74"/>
                    <a:pt x="68" y="74"/>
                  </a:cubicBezTo>
                  <a:cubicBezTo>
                    <a:pt x="54" y="74"/>
                    <a:pt x="42" y="86"/>
                    <a:pt x="42" y="100"/>
                  </a:cubicBezTo>
                  <a:close/>
                  <a:moveTo>
                    <a:pt x="68" y="177"/>
                  </a:moveTo>
                  <a:cubicBezTo>
                    <a:pt x="77" y="177"/>
                    <a:pt x="84" y="170"/>
                    <a:pt x="84" y="162"/>
                  </a:cubicBezTo>
                  <a:cubicBezTo>
                    <a:pt x="84" y="153"/>
                    <a:pt x="77" y="146"/>
                    <a:pt x="68" y="146"/>
                  </a:cubicBezTo>
                  <a:cubicBezTo>
                    <a:pt x="60" y="146"/>
                    <a:pt x="52" y="153"/>
                    <a:pt x="52" y="162"/>
                  </a:cubicBezTo>
                  <a:cubicBezTo>
                    <a:pt x="52" y="170"/>
                    <a:pt x="59" y="177"/>
                    <a:pt x="68" y="17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21" name="Freeform 2">
              <a:extLst>
                <a:ext uri="{FF2B5EF4-FFF2-40B4-BE49-F238E27FC236}">
                  <a16:creationId xmlns:a16="http://schemas.microsoft.com/office/drawing/2014/main" id="{E69E20B7-0089-652E-1021-232477BBC179}"/>
                </a:ext>
              </a:extLst>
            </p:cNvPr>
            <p:cNvSpPr>
              <a:spLocks/>
            </p:cNvSpPr>
            <p:nvPr/>
          </p:nvSpPr>
          <p:spPr bwMode="gray">
            <a:xfrm>
              <a:off x="2018317" y="1885382"/>
              <a:ext cx="84769" cy="162846"/>
            </a:xfrm>
            <a:custGeom>
              <a:avLst/>
              <a:gdLst>
                <a:gd name="T0" fmla="*/ 12 w 54"/>
                <a:gd name="T1" fmla="*/ 103 h 103"/>
                <a:gd name="T2" fmla="*/ 34 w 54"/>
                <a:gd name="T3" fmla="*/ 0 h 103"/>
                <a:gd name="T4" fmla="*/ 43 w 54"/>
                <a:gd name="T5" fmla="*/ 29 h 103"/>
                <a:gd name="T6" fmla="*/ 54 w 54"/>
                <a:gd name="T7" fmla="*/ 57 h 103"/>
                <a:gd name="T8" fmla="*/ 12 w 54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03">
                  <a:moveTo>
                    <a:pt x="12" y="103"/>
                  </a:moveTo>
                  <a:cubicBezTo>
                    <a:pt x="0" y="73"/>
                    <a:pt x="8" y="22"/>
                    <a:pt x="34" y="0"/>
                  </a:cubicBezTo>
                  <a:cubicBezTo>
                    <a:pt x="37" y="10"/>
                    <a:pt x="40" y="19"/>
                    <a:pt x="43" y="29"/>
                  </a:cubicBezTo>
                  <a:cubicBezTo>
                    <a:pt x="46" y="38"/>
                    <a:pt x="50" y="48"/>
                    <a:pt x="54" y="57"/>
                  </a:cubicBezTo>
                  <a:cubicBezTo>
                    <a:pt x="29" y="63"/>
                    <a:pt x="15" y="78"/>
                    <a:pt x="12" y="10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22" name="Freeform 2">
              <a:extLst>
                <a:ext uri="{FF2B5EF4-FFF2-40B4-BE49-F238E27FC236}">
                  <a16:creationId xmlns:a16="http://schemas.microsoft.com/office/drawing/2014/main" id="{5771D593-4AE0-3500-D834-2430DA08124F}"/>
                </a:ext>
              </a:extLst>
            </p:cNvPr>
            <p:cNvSpPr>
              <a:spLocks/>
            </p:cNvSpPr>
            <p:nvPr/>
          </p:nvSpPr>
          <p:spPr bwMode="gray">
            <a:xfrm>
              <a:off x="2308314" y="1885382"/>
              <a:ext cx="87000" cy="165076"/>
            </a:xfrm>
            <a:custGeom>
              <a:avLst/>
              <a:gdLst>
                <a:gd name="T0" fmla="*/ 42 w 55"/>
                <a:gd name="T1" fmla="*/ 104 h 104"/>
                <a:gd name="T2" fmla="*/ 0 w 55"/>
                <a:gd name="T3" fmla="*/ 57 h 104"/>
                <a:gd name="T4" fmla="*/ 10 w 55"/>
                <a:gd name="T5" fmla="*/ 29 h 104"/>
                <a:gd name="T6" fmla="*/ 19 w 55"/>
                <a:gd name="T7" fmla="*/ 0 h 104"/>
                <a:gd name="T8" fmla="*/ 42 w 55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04">
                  <a:moveTo>
                    <a:pt x="42" y="104"/>
                  </a:moveTo>
                  <a:cubicBezTo>
                    <a:pt x="38" y="78"/>
                    <a:pt x="24" y="63"/>
                    <a:pt x="0" y="57"/>
                  </a:cubicBezTo>
                  <a:cubicBezTo>
                    <a:pt x="3" y="48"/>
                    <a:pt x="7" y="38"/>
                    <a:pt x="10" y="29"/>
                  </a:cubicBezTo>
                  <a:cubicBezTo>
                    <a:pt x="13" y="19"/>
                    <a:pt x="16" y="10"/>
                    <a:pt x="19" y="0"/>
                  </a:cubicBezTo>
                  <a:cubicBezTo>
                    <a:pt x="41" y="17"/>
                    <a:pt x="55" y="66"/>
                    <a:pt x="42" y="10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23" name="Freeform 2">
              <a:extLst>
                <a:ext uri="{FF2B5EF4-FFF2-40B4-BE49-F238E27FC236}">
                  <a16:creationId xmlns:a16="http://schemas.microsoft.com/office/drawing/2014/main" id="{659FB366-3E73-9470-9A9E-6348D4699DE2}"/>
                </a:ext>
              </a:extLst>
            </p:cNvPr>
            <p:cNvSpPr>
              <a:spLocks/>
            </p:cNvSpPr>
            <p:nvPr/>
          </p:nvSpPr>
          <p:spPr bwMode="gray">
            <a:xfrm>
              <a:off x="2158855" y="1996919"/>
              <a:ext cx="93692" cy="33462"/>
            </a:xfrm>
            <a:custGeom>
              <a:avLst/>
              <a:gdLst>
                <a:gd name="T0" fmla="*/ 0 w 58"/>
                <a:gd name="T1" fmla="*/ 0 h 20"/>
                <a:gd name="T2" fmla="*/ 58 w 58"/>
                <a:gd name="T3" fmla="*/ 0 h 20"/>
                <a:gd name="T4" fmla="*/ 47 w 58"/>
                <a:gd name="T5" fmla="*/ 19 h 20"/>
                <a:gd name="T6" fmla="*/ 45 w 58"/>
                <a:gd name="T7" fmla="*/ 20 h 20"/>
                <a:gd name="T8" fmla="*/ 14 w 58"/>
                <a:gd name="T9" fmla="*/ 20 h 20"/>
                <a:gd name="T10" fmla="*/ 11 w 58"/>
                <a:gd name="T11" fmla="*/ 19 h 20"/>
                <a:gd name="T12" fmla="*/ 0 w 5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20">
                  <a:moveTo>
                    <a:pt x="0" y="0"/>
                  </a:moveTo>
                  <a:cubicBezTo>
                    <a:pt x="20" y="0"/>
                    <a:pt x="39" y="0"/>
                    <a:pt x="58" y="0"/>
                  </a:cubicBezTo>
                  <a:cubicBezTo>
                    <a:pt x="54" y="6"/>
                    <a:pt x="51" y="13"/>
                    <a:pt x="47" y="19"/>
                  </a:cubicBezTo>
                  <a:cubicBezTo>
                    <a:pt x="47" y="20"/>
                    <a:pt x="45" y="20"/>
                    <a:pt x="45" y="20"/>
                  </a:cubicBezTo>
                  <a:cubicBezTo>
                    <a:pt x="34" y="20"/>
                    <a:pt x="24" y="20"/>
                    <a:pt x="14" y="20"/>
                  </a:cubicBezTo>
                  <a:cubicBezTo>
                    <a:pt x="13" y="20"/>
                    <a:pt x="11" y="20"/>
                    <a:pt x="11" y="19"/>
                  </a:cubicBezTo>
                  <a:cubicBezTo>
                    <a:pt x="7" y="13"/>
                    <a:pt x="4" y="7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0000"/>
                </a:solidFill>
              </a:endParaRPr>
            </a:p>
          </p:txBody>
        </p:sp>
      </p:grpSp>
      <p:sp>
        <p:nvSpPr>
          <p:cNvPr id="24" name="Rechteck 23">
            <a:extLst>
              <a:ext uri="{FF2B5EF4-FFF2-40B4-BE49-F238E27FC236}">
                <a16:creationId xmlns:a16="http://schemas.microsoft.com/office/drawing/2014/main" id="{673E72C2-9B36-1F22-A5A9-7DAD57B216ED}"/>
              </a:ext>
            </a:extLst>
          </p:cNvPr>
          <p:cNvSpPr/>
          <p:nvPr/>
        </p:nvSpPr>
        <p:spPr>
          <a:xfrm>
            <a:off x="2936437" y="3096477"/>
            <a:ext cx="1083739" cy="752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25"/>
              </a:lnSpc>
            </a:pP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&gt; 700 </a:t>
            </a:r>
          </a:p>
          <a:p>
            <a:pPr>
              <a:lnSpc>
                <a:spcPts val="1725"/>
              </a:lnSpc>
            </a:pP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Gründer:innen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34EF093-E23D-E54F-A5A9-95651553990C}"/>
              </a:ext>
            </a:extLst>
          </p:cNvPr>
          <p:cNvGrpSpPr>
            <a:grpSpLocks noChangeAspect="1"/>
          </p:cNvGrpSpPr>
          <p:nvPr/>
        </p:nvGrpSpPr>
        <p:grpSpPr>
          <a:xfrm>
            <a:off x="2381082" y="3107166"/>
            <a:ext cx="459000" cy="614846"/>
            <a:chOff x="3904074" y="-138434"/>
            <a:chExt cx="578448" cy="7748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6" name="Freeform 237">
              <a:extLst>
                <a:ext uri="{FF2B5EF4-FFF2-40B4-BE49-F238E27FC236}">
                  <a16:creationId xmlns:a16="http://schemas.microsoft.com/office/drawing/2014/main" id="{920F700F-E377-1879-80D3-75C096B96EDB}"/>
                </a:ext>
              </a:extLst>
            </p:cNvPr>
            <p:cNvSpPr>
              <a:spLocks/>
            </p:cNvSpPr>
            <p:nvPr/>
          </p:nvSpPr>
          <p:spPr bwMode="gray">
            <a:xfrm>
              <a:off x="3904074" y="-138434"/>
              <a:ext cx="203130" cy="196403"/>
            </a:xfrm>
            <a:custGeom>
              <a:avLst/>
              <a:gdLst>
                <a:gd name="T0" fmla="*/ 64 w 64"/>
                <a:gd name="T1" fmla="*/ 49 h 62"/>
                <a:gd name="T2" fmla="*/ 30 w 64"/>
                <a:gd name="T3" fmla="*/ 24 h 62"/>
                <a:gd name="T4" fmla="*/ 15 w 64"/>
                <a:gd name="T5" fmla="*/ 4 h 62"/>
                <a:gd name="T6" fmla="*/ 4 w 64"/>
                <a:gd name="T7" fmla="*/ 3 h 62"/>
                <a:gd name="T8" fmla="*/ 3 w 64"/>
                <a:gd name="T9" fmla="*/ 14 h 62"/>
                <a:gd name="T10" fmla="*/ 19 w 64"/>
                <a:gd name="T11" fmla="*/ 34 h 62"/>
                <a:gd name="T12" fmla="*/ 20 w 64"/>
                <a:gd name="T13" fmla="*/ 36 h 62"/>
                <a:gd name="T14" fmla="*/ 56 w 64"/>
                <a:gd name="T15" fmla="*/ 62 h 62"/>
                <a:gd name="T16" fmla="*/ 64 w 64"/>
                <a:gd name="T17" fmla="*/ 4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62">
                  <a:moveTo>
                    <a:pt x="64" y="49"/>
                  </a:moveTo>
                  <a:cubicBezTo>
                    <a:pt x="30" y="24"/>
                    <a:pt x="30" y="24"/>
                    <a:pt x="30" y="2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1"/>
                    <a:pt x="7" y="0"/>
                    <a:pt x="4" y="3"/>
                  </a:cubicBezTo>
                  <a:cubicBezTo>
                    <a:pt x="1" y="6"/>
                    <a:pt x="0" y="11"/>
                    <a:pt x="3" y="1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5"/>
                    <a:pt x="20" y="35"/>
                    <a:pt x="20" y="36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8" y="57"/>
                    <a:pt x="60" y="52"/>
                    <a:pt x="6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27" name="Freeform 238">
              <a:extLst>
                <a:ext uri="{FF2B5EF4-FFF2-40B4-BE49-F238E27FC236}">
                  <a16:creationId xmlns:a16="http://schemas.microsoft.com/office/drawing/2014/main" id="{03B65884-5412-1F92-02BD-3D80729A9ECD}"/>
                </a:ext>
              </a:extLst>
            </p:cNvPr>
            <p:cNvSpPr>
              <a:spLocks/>
            </p:cNvSpPr>
            <p:nvPr/>
          </p:nvSpPr>
          <p:spPr bwMode="gray">
            <a:xfrm>
              <a:off x="4279392" y="-138434"/>
              <a:ext cx="203130" cy="196403"/>
            </a:xfrm>
            <a:custGeom>
              <a:avLst/>
              <a:gdLst>
                <a:gd name="T0" fmla="*/ 60 w 64"/>
                <a:gd name="T1" fmla="*/ 3 h 62"/>
                <a:gd name="T2" fmla="*/ 49 w 64"/>
                <a:gd name="T3" fmla="*/ 4 h 62"/>
                <a:gd name="T4" fmla="*/ 34 w 64"/>
                <a:gd name="T5" fmla="*/ 24 h 62"/>
                <a:gd name="T6" fmla="*/ 0 w 64"/>
                <a:gd name="T7" fmla="*/ 49 h 62"/>
                <a:gd name="T8" fmla="*/ 8 w 64"/>
                <a:gd name="T9" fmla="*/ 62 h 62"/>
                <a:gd name="T10" fmla="*/ 44 w 64"/>
                <a:gd name="T11" fmla="*/ 36 h 62"/>
                <a:gd name="T12" fmla="*/ 45 w 64"/>
                <a:gd name="T13" fmla="*/ 34 h 62"/>
                <a:gd name="T14" fmla="*/ 61 w 64"/>
                <a:gd name="T15" fmla="*/ 14 h 62"/>
                <a:gd name="T16" fmla="*/ 60 w 64"/>
                <a:gd name="T17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62">
                  <a:moveTo>
                    <a:pt x="60" y="3"/>
                  </a:moveTo>
                  <a:cubicBezTo>
                    <a:pt x="57" y="0"/>
                    <a:pt x="52" y="1"/>
                    <a:pt x="49" y="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" y="52"/>
                    <a:pt x="6" y="57"/>
                    <a:pt x="8" y="62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5"/>
                    <a:pt x="45" y="35"/>
                    <a:pt x="45" y="3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4" y="11"/>
                    <a:pt x="63" y="6"/>
                    <a:pt x="6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28" name="Freeform 239">
              <a:extLst>
                <a:ext uri="{FF2B5EF4-FFF2-40B4-BE49-F238E27FC236}">
                  <a16:creationId xmlns:a16="http://schemas.microsoft.com/office/drawing/2014/main" id="{04D0D462-0BD8-FE3D-C352-927BAD5895FF}"/>
                </a:ext>
              </a:extLst>
            </p:cNvPr>
            <p:cNvSpPr>
              <a:spLocks/>
            </p:cNvSpPr>
            <p:nvPr/>
          </p:nvSpPr>
          <p:spPr bwMode="gray">
            <a:xfrm>
              <a:off x="4097786" y="24339"/>
              <a:ext cx="191022" cy="221962"/>
            </a:xfrm>
            <a:custGeom>
              <a:avLst/>
              <a:gdLst>
                <a:gd name="T0" fmla="*/ 51 w 60"/>
                <a:gd name="T1" fmla="*/ 70 h 70"/>
                <a:gd name="T2" fmla="*/ 58 w 60"/>
                <a:gd name="T3" fmla="*/ 17 h 70"/>
                <a:gd name="T4" fmla="*/ 48 w 60"/>
                <a:gd name="T5" fmla="*/ 0 h 70"/>
                <a:gd name="T6" fmla="*/ 30 w 60"/>
                <a:gd name="T7" fmla="*/ 7 h 70"/>
                <a:gd name="T8" fmla="*/ 12 w 60"/>
                <a:gd name="T9" fmla="*/ 0 h 70"/>
                <a:gd name="T10" fmla="*/ 2 w 60"/>
                <a:gd name="T11" fmla="*/ 17 h 70"/>
                <a:gd name="T12" fmla="*/ 9 w 60"/>
                <a:gd name="T13" fmla="*/ 70 h 70"/>
                <a:gd name="T14" fmla="*/ 51 w 60"/>
                <a:gd name="T1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70">
                  <a:moveTo>
                    <a:pt x="51" y="70"/>
                  </a:moveTo>
                  <a:cubicBezTo>
                    <a:pt x="57" y="52"/>
                    <a:pt x="60" y="34"/>
                    <a:pt x="58" y="17"/>
                  </a:cubicBezTo>
                  <a:cubicBezTo>
                    <a:pt x="57" y="10"/>
                    <a:pt x="53" y="3"/>
                    <a:pt x="48" y="0"/>
                  </a:cubicBezTo>
                  <a:cubicBezTo>
                    <a:pt x="43" y="4"/>
                    <a:pt x="37" y="7"/>
                    <a:pt x="30" y="7"/>
                  </a:cubicBezTo>
                  <a:cubicBezTo>
                    <a:pt x="23" y="7"/>
                    <a:pt x="17" y="4"/>
                    <a:pt x="12" y="0"/>
                  </a:cubicBezTo>
                  <a:cubicBezTo>
                    <a:pt x="7" y="3"/>
                    <a:pt x="3" y="10"/>
                    <a:pt x="2" y="17"/>
                  </a:cubicBezTo>
                  <a:cubicBezTo>
                    <a:pt x="0" y="35"/>
                    <a:pt x="3" y="52"/>
                    <a:pt x="9" y="70"/>
                  </a:cubicBezTo>
                  <a:lnTo>
                    <a:pt x="51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29" name="Freeform 240">
              <a:extLst>
                <a:ext uri="{FF2B5EF4-FFF2-40B4-BE49-F238E27FC236}">
                  <a16:creationId xmlns:a16="http://schemas.microsoft.com/office/drawing/2014/main" id="{05A570CD-B4F9-68AF-4139-BFA4FB7A5E45}"/>
                </a:ext>
              </a:extLst>
            </p:cNvPr>
            <p:cNvSpPr>
              <a:spLocks/>
            </p:cNvSpPr>
            <p:nvPr/>
          </p:nvSpPr>
          <p:spPr bwMode="gray">
            <a:xfrm>
              <a:off x="4050704" y="306836"/>
              <a:ext cx="286534" cy="329580"/>
            </a:xfrm>
            <a:custGeom>
              <a:avLst/>
              <a:gdLst>
                <a:gd name="T0" fmla="*/ 89 w 90"/>
                <a:gd name="T1" fmla="*/ 90 h 104"/>
                <a:gd name="T2" fmla="*/ 77 w 90"/>
                <a:gd name="T3" fmla="*/ 43 h 104"/>
                <a:gd name="T4" fmla="*/ 67 w 90"/>
                <a:gd name="T5" fmla="*/ 0 h 104"/>
                <a:gd name="T6" fmla="*/ 23 w 90"/>
                <a:gd name="T7" fmla="*/ 0 h 104"/>
                <a:gd name="T8" fmla="*/ 13 w 90"/>
                <a:gd name="T9" fmla="*/ 43 h 104"/>
                <a:gd name="T10" fmla="*/ 1 w 90"/>
                <a:gd name="T11" fmla="*/ 90 h 104"/>
                <a:gd name="T12" fmla="*/ 9 w 90"/>
                <a:gd name="T13" fmla="*/ 103 h 104"/>
                <a:gd name="T14" fmla="*/ 12 w 90"/>
                <a:gd name="T15" fmla="*/ 104 h 104"/>
                <a:gd name="T16" fmla="*/ 22 w 90"/>
                <a:gd name="T17" fmla="*/ 96 h 104"/>
                <a:gd name="T18" fmla="*/ 34 w 90"/>
                <a:gd name="T19" fmla="*/ 48 h 104"/>
                <a:gd name="T20" fmla="*/ 34 w 90"/>
                <a:gd name="T21" fmla="*/ 48 h 104"/>
                <a:gd name="T22" fmla="*/ 44 w 90"/>
                <a:gd name="T23" fmla="*/ 5 h 104"/>
                <a:gd name="T24" fmla="*/ 46 w 90"/>
                <a:gd name="T25" fmla="*/ 5 h 104"/>
                <a:gd name="T26" fmla="*/ 56 w 90"/>
                <a:gd name="T27" fmla="*/ 48 h 104"/>
                <a:gd name="T28" fmla="*/ 56 w 90"/>
                <a:gd name="T29" fmla="*/ 48 h 104"/>
                <a:gd name="T30" fmla="*/ 68 w 90"/>
                <a:gd name="T31" fmla="*/ 96 h 104"/>
                <a:gd name="T32" fmla="*/ 78 w 90"/>
                <a:gd name="T33" fmla="*/ 104 h 104"/>
                <a:gd name="T34" fmla="*/ 81 w 90"/>
                <a:gd name="T35" fmla="*/ 103 h 104"/>
                <a:gd name="T36" fmla="*/ 89 w 90"/>
                <a:gd name="T37" fmla="*/ 9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0" h="104">
                  <a:moveTo>
                    <a:pt x="89" y="90"/>
                  </a:moveTo>
                  <a:cubicBezTo>
                    <a:pt x="77" y="43"/>
                    <a:pt x="77" y="43"/>
                    <a:pt x="77" y="43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0" y="96"/>
                    <a:pt x="3" y="102"/>
                    <a:pt x="9" y="103"/>
                  </a:cubicBezTo>
                  <a:cubicBezTo>
                    <a:pt x="10" y="103"/>
                    <a:pt x="11" y="104"/>
                    <a:pt x="12" y="104"/>
                  </a:cubicBezTo>
                  <a:cubicBezTo>
                    <a:pt x="16" y="104"/>
                    <a:pt x="21" y="100"/>
                    <a:pt x="22" y="96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5"/>
                    <a:pt x="45" y="5"/>
                    <a:pt x="46" y="5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69" y="100"/>
                    <a:pt x="74" y="104"/>
                    <a:pt x="78" y="104"/>
                  </a:cubicBezTo>
                  <a:cubicBezTo>
                    <a:pt x="79" y="104"/>
                    <a:pt x="80" y="103"/>
                    <a:pt x="81" y="103"/>
                  </a:cubicBezTo>
                  <a:cubicBezTo>
                    <a:pt x="87" y="102"/>
                    <a:pt x="90" y="96"/>
                    <a:pt x="89" y="9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30" name="Oval 241">
              <a:extLst>
                <a:ext uri="{FF2B5EF4-FFF2-40B4-BE49-F238E27FC236}">
                  <a16:creationId xmlns:a16="http://schemas.microsoft.com/office/drawing/2014/main" id="{0EA31630-990A-4D9B-1EE2-78378B362C0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30072" y="-122291"/>
              <a:ext cx="126451" cy="142594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Rechteck 30">
            <a:extLst>
              <a:ext uri="{FF2B5EF4-FFF2-40B4-BE49-F238E27FC236}">
                <a16:creationId xmlns:a16="http://schemas.microsoft.com/office/drawing/2014/main" id="{4F85EF48-1A63-4CF8-7232-19B026608A7F}"/>
              </a:ext>
            </a:extLst>
          </p:cNvPr>
          <p:cNvSpPr/>
          <p:nvPr/>
        </p:nvSpPr>
        <p:spPr>
          <a:xfrm>
            <a:off x="4868100" y="3073437"/>
            <a:ext cx="1728000" cy="746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25"/>
              </a:lnSpc>
            </a:pP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&gt; 240 </a:t>
            </a:r>
          </a:p>
          <a:p>
            <a:pPr>
              <a:lnSpc>
                <a:spcPts val="1725"/>
              </a:lnSpc>
            </a:pP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Preise bei Wettbewerben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C521CF2-90BA-A828-15EE-5D4849D38A3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409038" y="3114756"/>
            <a:ext cx="378000" cy="548885"/>
            <a:chOff x="-17535525" y="-2657475"/>
            <a:chExt cx="1755775" cy="254952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3" name="Freeform 110">
              <a:extLst>
                <a:ext uri="{FF2B5EF4-FFF2-40B4-BE49-F238E27FC236}">
                  <a16:creationId xmlns:a16="http://schemas.microsoft.com/office/drawing/2014/main" id="{D8D7DF3E-63FD-8769-7B7C-9D50EDA39E21}"/>
                </a:ext>
              </a:extLst>
            </p:cNvPr>
            <p:cNvSpPr>
              <a:spLocks/>
            </p:cNvSpPr>
            <p:nvPr/>
          </p:nvSpPr>
          <p:spPr bwMode="gray">
            <a:xfrm>
              <a:off x="-17010063" y="-962025"/>
              <a:ext cx="704850" cy="854075"/>
            </a:xfrm>
            <a:custGeom>
              <a:avLst/>
              <a:gdLst>
                <a:gd name="T0" fmla="*/ 187 w 188"/>
                <a:gd name="T1" fmla="*/ 1 h 228"/>
                <a:gd name="T2" fmla="*/ 176 w 188"/>
                <a:gd name="T3" fmla="*/ 1 h 228"/>
                <a:gd name="T4" fmla="*/ 166 w 188"/>
                <a:gd name="T5" fmla="*/ 0 h 228"/>
                <a:gd name="T6" fmla="*/ 153 w 188"/>
                <a:gd name="T7" fmla="*/ 2 h 228"/>
                <a:gd name="T8" fmla="*/ 133 w 188"/>
                <a:gd name="T9" fmla="*/ 12 h 228"/>
                <a:gd name="T10" fmla="*/ 94 w 188"/>
                <a:gd name="T11" fmla="*/ 27 h 228"/>
                <a:gd name="T12" fmla="*/ 55 w 188"/>
                <a:gd name="T13" fmla="*/ 12 h 228"/>
                <a:gd name="T14" fmla="*/ 35 w 188"/>
                <a:gd name="T15" fmla="*/ 2 h 228"/>
                <a:gd name="T16" fmla="*/ 22 w 188"/>
                <a:gd name="T17" fmla="*/ 0 h 228"/>
                <a:gd name="T18" fmla="*/ 12 w 188"/>
                <a:gd name="T19" fmla="*/ 1 h 228"/>
                <a:gd name="T20" fmla="*/ 1 w 188"/>
                <a:gd name="T21" fmla="*/ 1 h 228"/>
                <a:gd name="T22" fmla="*/ 0 w 188"/>
                <a:gd name="T23" fmla="*/ 1 h 228"/>
                <a:gd name="T24" fmla="*/ 0 w 188"/>
                <a:gd name="T25" fmla="*/ 228 h 228"/>
                <a:gd name="T26" fmla="*/ 94 w 188"/>
                <a:gd name="T27" fmla="*/ 134 h 228"/>
                <a:gd name="T28" fmla="*/ 188 w 188"/>
                <a:gd name="T29" fmla="*/ 228 h 228"/>
                <a:gd name="T30" fmla="*/ 188 w 188"/>
                <a:gd name="T31" fmla="*/ 1 h 228"/>
                <a:gd name="T32" fmla="*/ 187 w 188"/>
                <a:gd name="T33" fmla="*/ 1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8" h="228">
                  <a:moveTo>
                    <a:pt x="187" y="1"/>
                  </a:moveTo>
                  <a:cubicBezTo>
                    <a:pt x="184" y="1"/>
                    <a:pt x="180" y="1"/>
                    <a:pt x="176" y="1"/>
                  </a:cubicBezTo>
                  <a:cubicBezTo>
                    <a:pt x="173" y="1"/>
                    <a:pt x="169" y="0"/>
                    <a:pt x="166" y="0"/>
                  </a:cubicBezTo>
                  <a:cubicBezTo>
                    <a:pt x="160" y="0"/>
                    <a:pt x="156" y="1"/>
                    <a:pt x="153" y="2"/>
                  </a:cubicBezTo>
                  <a:cubicBezTo>
                    <a:pt x="147" y="3"/>
                    <a:pt x="140" y="8"/>
                    <a:pt x="133" y="12"/>
                  </a:cubicBezTo>
                  <a:cubicBezTo>
                    <a:pt x="122" y="19"/>
                    <a:pt x="109" y="27"/>
                    <a:pt x="94" y="27"/>
                  </a:cubicBezTo>
                  <a:cubicBezTo>
                    <a:pt x="79" y="27"/>
                    <a:pt x="66" y="19"/>
                    <a:pt x="55" y="12"/>
                  </a:cubicBezTo>
                  <a:cubicBezTo>
                    <a:pt x="48" y="8"/>
                    <a:pt x="41" y="3"/>
                    <a:pt x="35" y="2"/>
                  </a:cubicBezTo>
                  <a:cubicBezTo>
                    <a:pt x="32" y="1"/>
                    <a:pt x="27" y="0"/>
                    <a:pt x="22" y="0"/>
                  </a:cubicBezTo>
                  <a:cubicBezTo>
                    <a:pt x="18" y="0"/>
                    <a:pt x="15" y="1"/>
                    <a:pt x="12" y="1"/>
                  </a:cubicBezTo>
                  <a:cubicBezTo>
                    <a:pt x="8" y="1"/>
                    <a:pt x="4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188" y="228"/>
                    <a:pt x="188" y="228"/>
                    <a:pt x="188" y="228"/>
                  </a:cubicBezTo>
                  <a:cubicBezTo>
                    <a:pt x="188" y="1"/>
                    <a:pt x="188" y="1"/>
                    <a:pt x="188" y="1"/>
                  </a:cubicBezTo>
                  <a:cubicBezTo>
                    <a:pt x="188" y="1"/>
                    <a:pt x="187" y="1"/>
                    <a:pt x="1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34" name="Freeform 111">
              <a:extLst>
                <a:ext uri="{FF2B5EF4-FFF2-40B4-BE49-F238E27FC236}">
                  <a16:creationId xmlns:a16="http://schemas.microsoft.com/office/drawing/2014/main" id="{16730016-1753-D6FD-D513-19AA916335A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-17535525" y="-2657475"/>
              <a:ext cx="1755775" cy="1754188"/>
            </a:xfrm>
            <a:custGeom>
              <a:avLst/>
              <a:gdLst>
                <a:gd name="T0" fmla="*/ 468 w 468"/>
                <a:gd name="T1" fmla="*/ 234 h 468"/>
                <a:gd name="T2" fmla="*/ 443 w 468"/>
                <a:gd name="T3" fmla="*/ 178 h 468"/>
                <a:gd name="T4" fmla="*/ 437 w 468"/>
                <a:gd name="T5" fmla="*/ 117 h 468"/>
                <a:gd name="T6" fmla="*/ 387 w 468"/>
                <a:gd name="T7" fmla="*/ 81 h 468"/>
                <a:gd name="T8" fmla="*/ 351 w 468"/>
                <a:gd name="T9" fmla="*/ 32 h 468"/>
                <a:gd name="T10" fmla="*/ 290 w 468"/>
                <a:gd name="T11" fmla="*/ 26 h 468"/>
                <a:gd name="T12" fmla="*/ 234 w 468"/>
                <a:gd name="T13" fmla="*/ 0 h 468"/>
                <a:gd name="T14" fmla="*/ 178 w 468"/>
                <a:gd name="T15" fmla="*/ 26 h 468"/>
                <a:gd name="T16" fmla="*/ 117 w 468"/>
                <a:gd name="T17" fmla="*/ 32 h 468"/>
                <a:gd name="T18" fmla="*/ 81 w 468"/>
                <a:gd name="T19" fmla="*/ 81 h 468"/>
                <a:gd name="T20" fmla="*/ 31 w 468"/>
                <a:gd name="T21" fmla="*/ 117 h 468"/>
                <a:gd name="T22" fmla="*/ 25 w 468"/>
                <a:gd name="T23" fmla="*/ 178 h 468"/>
                <a:gd name="T24" fmla="*/ 0 w 468"/>
                <a:gd name="T25" fmla="*/ 234 h 468"/>
                <a:gd name="T26" fmla="*/ 25 w 468"/>
                <a:gd name="T27" fmla="*/ 290 h 468"/>
                <a:gd name="T28" fmla="*/ 31 w 468"/>
                <a:gd name="T29" fmla="*/ 351 h 468"/>
                <a:gd name="T30" fmla="*/ 81 w 468"/>
                <a:gd name="T31" fmla="*/ 387 h 468"/>
                <a:gd name="T32" fmla="*/ 117 w 468"/>
                <a:gd name="T33" fmla="*/ 437 h 468"/>
                <a:gd name="T34" fmla="*/ 178 w 468"/>
                <a:gd name="T35" fmla="*/ 443 h 468"/>
                <a:gd name="T36" fmla="*/ 234 w 468"/>
                <a:gd name="T37" fmla="*/ 468 h 468"/>
                <a:gd name="T38" fmla="*/ 290 w 468"/>
                <a:gd name="T39" fmla="*/ 443 h 468"/>
                <a:gd name="T40" fmla="*/ 351 w 468"/>
                <a:gd name="T41" fmla="*/ 437 h 468"/>
                <a:gd name="T42" fmla="*/ 387 w 468"/>
                <a:gd name="T43" fmla="*/ 387 h 468"/>
                <a:gd name="T44" fmla="*/ 437 w 468"/>
                <a:gd name="T45" fmla="*/ 351 h 468"/>
                <a:gd name="T46" fmla="*/ 443 w 468"/>
                <a:gd name="T47" fmla="*/ 290 h 468"/>
                <a:gd name="T48" fmla="*/ 468 w 468"/>
                <a:gd name="T49" fmla="*/ 234 h 468"/>
                <a:gd name="T50" fmla="*/ 234 w 468"/>
                <a:gd name="T51" fmla="*/ 423 h 468"/>
                <a:gd name="T52" fmla="*/ 45 w 468"/>
                <a:gd name="T53" fmla="*/ 234 h 468"/>
                <a:gd name="T54" fmla="*/ 234 w 468"/>
                <a:gd name="T55" fmla="*/ 46 h 468"/>
                <a:gd name="T56" fmla="*/ 422 w 468"/>
                <a:gd name="T57" fmla="*/ 234 h 468"/>
                <a:gd name="T58" fmla="*/ 234 w 468"/>
                <a:gd name="T59" fmla="*/ 423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8" h="468">
                  <a:moveTo>
                    <a:pt x="468" y="234"/>
                  </a:moveTo>
                  <a:cubicBezTo>
                    <a:pt x="468" y="214"/>
                    <a:pt x="447" y="197"/>
                    <a:pt x="443" y="178"/>
                  </a:cubicBezTo>
                  <a:cubicBezTo>
                    <a:pt x="437" y="159"/>
                    <a:pt x="446" y="134"/>
                    <a:pt x="437" y="117"/>
                  </a:cubicBezTo>
                  <a:cubicBezTo>
                    <a:pt x="427" y="100"/>
                    <a:pt x="400" y="95"/>
                    <a:pt x="387" y="81"/>
                  </a:cubicBezTo>
                  <a:cubicBezTo>
                    <a:pt x="373" y="68"/>
                    <a:pt x="368" y="41"/>
                    <a:pt x="351" y="32"/>
                  </a:cubicBezTo>
                  <a:cubicBezTo>
                    <a:pt x="334" y="22"/>
                    <a:pt x="309" y="31"/>
                    <a:pt x="290" y="26"/>
                  </a:cubicBezTo>
                  <a:cubicBezTo>
                    <a:pt x="271" y="21"/>
                    <a:pt x="254" y="0"/>
                    <a:pt x="234" y="0"/>
                  </a:cubicBezTo>
                  <a:cubicBezTo>
                    <a:pt x="214" y="0"/>
                    <a:pt x="197" y="21"/>
                    <a:pt x="178" y="26"/>
                  </a:cubicBezTo>
                  <a:cubicBezTo>
                    <a:pt x="159" y="31"/>
                    <a:pt x="134" y="22"/>
                    <a:pt x="117" y="32"/>
                  </a:cubicBezTo>
                  <a:cubicBezTo>
                    <a:pt x="100" y="41"/>
                    <a:pt x="95" y="68"/>
                    <a:pt x="81" y="81"/>
                  </a:cubicBezTo>
                  <a:cubicBezTo>
                    <a:pt x="67" y="95"/>
                    <a:pt x="41" y="100"/>
                    <a:pt x="31" y="117"/>
                  </a:cubicBezTo>
                  <a:cubicBezTo>
                    <a:pt x="22" y="134"/>
                    <a:pt x="30" y="159"/>
                    <a:pt x="25" y="178"/>
                  </a:cubicBezTo>
                  <a:cubicBezTo>
                    <a:pt x="20" y="197"/>
                    <a:pt x="0" y="214"/>
                    <a:pt x="0" y="234"/>
                  </a:cubicBezTo>
                  <a:cubicBezTo>
                    <a:pt x="0" y="254"/>
                    <a:pt x="20" y="271"/>
                    <a:pt x="25" y="290"/>
                  </a:cubicBezTo>
                  <a:cubicBezTo>
                    <a:pt x="30" y="309"/>
                    <a:pt x="22" y="334"/>
                    <a:pt x="31" y="351"/>
                  </a:cubicBezTo>
                  <a:cubicBezTo>
                    <a:pt x="41" y="368"/>
                    <a:pt x="67" y="373"/>
                    <a:pt x="81" y="387"/>
                  </a:cubicBezTo>
                  <a:cubicBezTo>
                    <a:pt x="95" y="401"/>
                    <a:pt x="100" y="427"/>
                    <a:pt x="117" y="437"/>
                  </a:cubicBezTo>
                  <a:cubicBezTo>
                    <a:pt x="134" y="446"/>
                    <a:pt x="159" y="438"/>
                    <a:pt x="178" y="443"/>
                  </a:cubicBezTo>
                  <a:cubicBezTo>
                    <a:pt x="197" y="448"/>
                    <a:pt x="214" y="468"/>
                    <a:pt x="234" y="468"/>
                  </a:cubicBezTo>
                  <a:cubicBezTo>
                    <a:pt x="254" y="468"/>
                    <a:pt x="271" y="448"/>
                    <a:pt x="290" y="443"/>
                  </a:cubicBezTo>
                  <a:cubicBezTo>
                    <a:pt x="309" y="438"/>
                    <a:pt x="334" y="446"/>
                    <a:pt x="351" y="437"/>
                  </a:cubicBezTo>
                  <a:cubicBezTo>
                    <a:pt x="368" y="427"/>
                    <a:pt x="373" y="401"/>
                    <a:pt x="387" y="387"/>
                  </a:cubicBezTo>
                  <a:cubicBezTo>
                    <a:pt x="400" y="373"/>
                    <a:pt x="427" y="368"/>
                    <a:pt x="437" y="351"/>
                  </a:cubicBezTo>
                  <a:cubicBezTo>
                    <a:pt x="446" y="334"/>
                    <a:pt x="437" y="309"/>
                    <a:pt x="443" y="290"/>
                  </a:cubicBezTo>
                  <a:cubicBezTo>
                    <a:pt x="447" y="271"/>
                    <a:pt x="468" y="254"/>
                    <a:pt x="468" y="234"/>
                  </a:cubicBezTo>
                  <a:close/>
                  <a:moveTo>
                    <a:pt x="234" y="423"/>
                  </a:moveTo>
                  <a:cubicBezTo>
                    <a:pt x="130" y="423"/>
                    <a:pt x="45" y="338"/>
                    <a:pt x="45" y="234"/>
                  </a:cubicBezTo>
                  <a:cubicBezTo>
                    <a:pt x="45" y="130"/>
                    <a:pt x="130" y="46"/>
                    <a:pt x="234" y="46"/>
                  </a:cubicBezTo>
                  <a:cubicBezTo>
                    <a:pt x="338" y="46"/>
                    <a:pt x="422" y="130"/>
                    <a:pt x="422" y="234"/>
                  </a:cubicBezTo>
                  <a:cubicBezTo>
                    <a:pt x="422" y="338"/>
                    <a:pt x="338" y="423"/>
                    <a:pt x="234" y="4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35" name="Freeform 112">
              <a:extLst>
                <a:ext uri="{FF2B5EF4-FFF2-40B4-BE49-F238E27FC236}">
                  <a16:creationId xmlns:a16="http://schemas.microsoft.com/office/drawing/2014/main" id="{4DC27F10-9223-0A50-48B8-18B6987981D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-17310100" y="-2432050"/>
              <a:ext cx="1304925" cy="1304925"/>
            </a:xfrm>
            <a:custGeom>
              <a:avLst/>
              <a:gdLst>
                <a:gd name="T0" fmla="*/ 174 w 348"/>
                <a:gd name="T1" fmla="*/ 0 h 348"/>
                <a:gd name="T2" fmla="*/ 0 w 348"/>
                <a:gd name="T3" fmla="*/ 174 h 348"/>
                <a:gd name="T4" fmla="*/ 174 w 348"/>
                <a:gd name="T5" fmla="*/ 348 h 348"/>
                <a:gd name="T6" fmla="*/ 348 w 348"/>
                <a:gd name="T7" fmla="*/ 174 h 348"/>
                <a:gd name="T8" fmla="*/ 174 w 348"/>
                <a:gd name="T9" fmla="*/ 0 h 348"/>
                <a:gd name="T10" fmla="*/ 201 w 348"/>
                <a:gd name="T11" fmla="*/ 273 h 348"/>
                <a:gd name="T12" fmla="*/ 165 w 348"/>
                <a:gd name="T13" fmla="*/ 273 h 348"/>
                <a:gd name="T14" fmla="*/ 165 w 348"/>
                <a:gd name="T15" fmla="*/ 137 h 348"/>
                <a:gd name="T16" fmla="*/ 118 w 348"/>
                <a:gd name="T17" fmla="*/ 164 h 348"/>
                <a:gd name="T18" fmla="*/ 118 w 348"/>
                <a:gd name="T19" fmla="*/ 131 h 348"/>
                <a:gd name="T20" fmla="*/ 149 w 348"/>
                <a:gd name="T21" fmla="*/ 114 h 348"/>
                <a:gd name="T22" fmla="*/ 172 w 348"/>
                <a:gd name="T23" fmla="*/ 84 h 348"/>
                <a:gd name="T24" fmla="*/ 201 w 348"/>
                <a:gd name="T25" fmla="*/ 84 h 348"/>
                <a:gd name="T26" fmla="*/ 201 w 348"/>
                <a:gd name="T27" fmla="*/ 27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348">
                  <a:moveTo>
                    <a:pt x="174" y="0"/>
                  </a:moveTo>
                  <a:cubicBezTo>
                    <a:pt x="78" y="0"/>
                    <a:pt x="0" y="78"/>
                    <a:pt x="0" y="174"/>
                  </a:cubicBezTo>
                  <a:cubicBezTo>
                    <a:pt x="0" y="270"/>
                    <a:pt x="78" y="348"/>
                    <a:pt x="174" y="348"/>
                  </a:cubicBezTo>
                  <a:cubicBezTo>
                    <a:pt x="270" y="348"/>
                    <a:pt x="348" y="270"/>
                    <a:pt x="348" y="174"/>
                  </a:cubicBezTo>
                  <a:cubicBezTo>
                    <a:pt x="348" y="78"/>
                    <a:pt x="270" y="0"/>
                    <a:pt x="174" y="0"/>
                  </a:cubicBezTo>
                  <a:close/>
                  <a:moveTo>
                    <a:pt x="201" y="273"/>
                  </a:moveTo>
                  <a:cubicBezTo>
                    <a:pt x="165" y="273"/>
                    <a:pt x="165" y="273"/>
                    <a:pt x="165" y="273"/>
                  </a:cubicBezTo>
                  <a:cubicBezTo>
                    <a:pt x="165" y="137"/>
                    <a:pt x="165" y="137"/>
                    <a:pt x="165" y="137"/>
                  </a:cubicBezTo>
                  <a:cubicBezTo>
                    <a:pt x="152" y="149"/>
                    <a:pt x="136" y="158"/>
                    <a:pt x="118" y="164"/>
                  </a:cubicBezTo>
                  <a:cubicBezTo>
                    <a:pt x="118" y="131"/>
                    <a:pt x="118" y="131"/>
                    <a:pt x="118" y="131"/>
                  </a:cubicBezTo>
                  <a:cubicBezTo>
                    <a:pt x="128" y="128"/>
                    <a:pt x="138" y="122"/>
                    <a:pt x="149" y="114"/>
                  </a:cubicBezTo>
                  <a:cubicBezTo>
                    <a:pt x="160" y="105"/>
                    <a:pt x="168" y="95"/>
                    <a:pt x="172" y="84"/>
                  </a:cubicBezTo>
                  <a:cubicBezTo>
                    <a:pt x="201" y="84"/>
                    <a:pt x="201" y="84"/>
                    <a:pt x="201" y="84"/>
                  </a:cubicBezTo>
                  <a:lnTo>
                    <a:pt x="201" y="27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0000"/>
                </a:solidFill>
              </a:endParaRPr>
            </a:p>
          </p:txBody>
        </p:sp>
      </p:grpSp>
      <p:sp>
        <p:nvSpPr>
          <p:cNvPr id="36" name="Rechteck 35">
            <a:extLst>
              <a:ext uri="{FF2B5EF4-FFF2-40B4-BE49-F238E27FC236}">
                <a16:creationId xmlns:a16="http://schemas.microsoft.com/office/drawing/2014/main" id="{097BCEAE-F0A1-604A-5DC4-DAEDDE331BCD}"/>
              </a:ext>
            </a:extLst>
          </p:cNvPr>
          <p:cNvSpPr/>
          <p:nvPr/>
        </p:nvSpPr>
        <p:spPr>
          <a:xfrm>
            <a:off x="6578396" y="2941495"/>
            <a:ext cx="2251736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25"/>
              </a:lnSpc>
            </a:pP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&gt; 14,4 Mio. € </a:t>
            </a:r>
          </a:p>
          <a:p>
            <a:pPr>
              <a:lnSpc>
                <a:spcPts val="1725"/>
              </a:lnSpc>
            </a:pPr>
            <a:r>
              <a:rPr lang="de-DE" sz="1500" b="1" dirty="0">
                <a:latin typeface="Calibri" panose="020F0502020204030204" pitchFamily="34" charset="0"/>
                <a:cs typeface="Calibri" panose="020F0502020204030204" pitchFamily="34" charset="0"/>
              </a:rPr>
              <a:t>Frühphasen-          Finanzierungen für mehr als 100 Gründungprojekte</a:t>
            </a:r>
            <a:endParaRPr lang="de-DE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LINE ICON - money 1">
            <a:extLst>
              <a:ext uri="{FF2B5EF4-FFF2-40B4-BE49-F238E27FC236}">
                <a16:creationId xmlns:a16="http://schemas.microsoft.com/office/drawing/2014/main" id="{4ECA8DC7-655C-5FC4-EA01-7E1AB8D60DDF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8264555" y="2941495"/>
            <a:ext cx="441785" cy="443586"/>
          </a:xfrm>
          <a:custGeom>
            <a:avLst/>
            <a:gdLst>
              <a:gd name="T0" fmla="*/ 144 w 208"/>
              <a:gd name="T1" fmla="*/ 0 h 209"/>
              <a:gd name="T2" fmla="*/ 80 w 208"/>
              <a:gd name="T3" fmla="*/ 23 h 209"/>
              <a:gd name="T4" fmla="*/ 80 w 208"/>
              <a:gd name="T5" fmla="*/ 93 h 209"/>
              <a:gd name="T6" fmla="*/ 1 w 208"/>
              <a:gd name="T7" fmla="*/ 109 h 209"/>
              <a:gd name="T8" fmla="*/ 0 w 208"/>
              <a:gd name="T9" fmla="*/ 186 h 209"/>
              <a:gd name="T10" fmla="*/ 128 w 208"/>
              <a:gd name="T11" fmla="*/ 187 h 209"/>
              <a:gd name="T12" fmla="*/ 144 w 208"/>
              <a:gd name="T13" fmla="*/ 165 h 209"/>
              <a:gd name="T14" fmla="*/ 208 w 208"/>
              <a:gd name="T15" fmla="*/ 24 h 209"/>
              <a:gd name="T16" fmla="*/ 208 w 208"/>
              <a:gd name="T17" fmla="*/ 22 h 209"/>
              <a:gd name="T18" fmla="*/ 144 w 208"/>
              <a:gd name="T19" fmla="*/ 132 h 209"/>
              <a:gd name="T20" fmla="*/ 128 w 208"/>
              <a:gd name="T21" fmla="*/ 115 h 209"/>
              <a:gd name="T22" fmla="*/ 200 w 208"/>
              <a:gd name="T23" fmla="*/ 105 h 209"/>
              <a:gd name="T24" fmla="*/ 120 w 208"/>
              <a:gd name="T25" fmla="*/ 138 h 209"/>
              <a:gd name="T26" fmla="*/ 8 w 208"/>
              <a:gd name="T27" fmla="*/ 138 h 209"/>
              <a:gd name="T28" fmla="*/ 64 w 208"/>
              <a:gd name="T29" fmla="*/ 136 h 209"/>
              <a:gd name="T30" fmla="*/ 120 w 208"/>
              <a:gd name="T31" fmla="*/ 138 h 209"/>
              <a:gd name="T32" fmla="*/ 64 w 208"/>
              <a:gd name="T33" fmla="*/ 160 h 209"/>
              <a:gd name="T34" fmla="*/ 120 w 208"/>
              <a:gd name="T35" fmla="*/ 162 h 209"/>
              <a:gd name="T36" fmla="*/ 8 w 208"/>
              <a:gd name="T37" fmla="*/ 162 h 209"/>
              <a:gd name="T38" fmla="*/ 200 w 208"/>
              <a:gd name="T39" fmla="*/ 70 h 209"/>
              <a:gd name="T40" fmla="*/ 88 w 208"/>
              <a:gd name="T41" fmla="*/ 70 h 209"/>
              <a:gd name="T42" fmla="*/ 144 w 208"/>
              <a:gd name="T43" fmla="*/ 68 h 209"/>
              <a:gd name="T44" fmla="*/ 200 w 208"/>
              <a:gd name="T45" fmla="*/ 70 h 209"/>
              <a:gd name="T46" fmla="*/ 144 w 208"/>
              <a:gd name="T47" fmla="*/ 60 h 209"/>
              <a:gd name="T48" fmla="*/ 88 w 208"/>
              <a:gd name="T49" fmla="*/ 33 h 209"/>
              <a:gd name="T50" fmla="*/ 200 w 208"/>
              <a:gd name="T51" fmla="*/ 33 h 209"/>
              <a:gd name="T52" fmla="*/ 144 w 208"/>
              <a:gd name="T53" fmla="*/ 8 h 209"/>
              <a:gd name="T54" fmla="*/ 144 w 208"/>
              <a:gd name="T55" fmla="*/ 36 h 209"/>
              <a:gd name="T56" fmla="*/ 144 w 208"/>
              <a:gd name="T57" fmla="*/ 8 h 209"/>
              <a:gd name="T58" fmla="*/ 144 w 208"/>
              <a:gd name="T59" fmla="*/ 92 h 209"/>
              <a:gd name="T60" fmla="*/ 200 w 208"/>
              <a:gd name="T61" fmla="*/ 94 h 209"/>
              <a:gd name="T62" fmla="*/ 125 w 208"/>
              <a:gd name="T63" fmla="*/ 107 h 209"/>
              <a:gd name="T64" fmla="*/ 88 w 208"/>
              <a:gd name="T65" fmla="*/ 81 h 209"/>
              <a:gd name="T66" fmla="*/ 120 w 208"/>
              <a:gd name="T67" fmla="*/ 114 h 209"/>
              <a:gd name="T68" fmla="*/ 8 w 208"/>
              <a:gd name="T69" fmla="*/ 114 h 209"/>
              <a:gd name="T70" fmla="*/ 64 w 208"/>
              <a:gd name="T71" fmla="*/ 201 h 209"/>
              <a:gd name="T72" fmla="*/ 8 w 208"/>
              <a:gd name="T73" fmla="*/ 173 h 209"/>
              <a:gd name="T74" fmla="*/ 120 w 208"/>
              <a:gd name="T75" fmla="*/ 173 h 209"/>
              <a:gd name="T76" fmla="*/ 64 w 208"/>
              <a:gd name="T77" fmla="*/ 201 h 209"/>
              <a:gd name="T78" fmla="*/ 128 w 208"/>
              <a:gd name="T79" fmla="*/ 156 h 209"/>
              <a:gd name="T80" fmla="*/ 144 w 208"/>
              <a:gd name="T81" fmla="*/ 140 h 209"/>
              <a:gd name="T82" fmla="*/ 200 w 208"/>
              <a:gd name="T83" fmla="*/ 143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8" h="209">
                <a:moveTo>
                  <a:pt x="208" y="22"/>
                </a:moveTo>
                <a:cubicBezTo>
                  <a:pt x="208" y="8"/>
                  <a:pt x="176" y="0"/>
                  <a:pt x="144" y="0"/>
                </a:cubicBezTo>
                <a:cubicBezTo>
                  <a:pt x="112" y="0"/>
                  <a:pt x="80" y="8"/>
                  <a:pt x="80" y="22"/>
                </a:cubicBezTo>
                <a:cubicBezTo>
                  <a:pt x="80" y="22"/>
                  <a:pt x="80" y="23"/>
                  <a:pt x="80" y="23"/>
                </a:cubicBezTo>
                <a:cubicBezTo>
                  <a:pt x="80" y="23"/>
                  <a:pt x="80" y="24"/>
                  <a:pt x="80" y="24"/>
                </a:cubicBezTo>
                <a:cubicBezTo>
                  <a:pt x="80" y="93"/>
                  <a:pt x="80" y="93"/>
                  <a:pt x="80" y="93"/>
                </a:cubicBezTo>
                <a:cubicBezTo>
                  <a:pt x="75" y="92"/>
                  <a:pt x="69" y="92"/>
                  <a:pt x="64" y="92"/>
                </a:cubicBezTo>
                <a:cubicBezTo>
                  <a:pt x="36" y="92"/>
                  <a:pt x="8" y="98"/>
                  <a:pt x="1" y="109"/>
                </a:cubicBezTo>
                <a:cubicBezTo>
                  <a:pt x="1" y="110"/>
                  <a:pt x="0" y="111"/>
                  <a:pt x="0" y="112"/>
                </a:cubicBezTo>
                <a:cubicBezTo>
                  <a:pt x="0" y="186"/>
                  <a:pt x="0" y="186"/>
                  <a:pt x="0" y="186"/>
                </a:cubicBezTo>
                <a:cubicBezTo>
                  <a:pt x="0" y="201"/>
                  <a:pt x="33" y="209"/>
                  <a:pt x="64" y="209"/>
                </a:cubicBezTo>
                <a:cubicBezTo>
                  <a:pt x="95" y="209"/>
                  <a:pt x="128" y="202"/>
                  <a:pt x="128" y="187"/>
                </a:cubicBezTo>
                <a:cubicBezTo>
                  <a:pt x="128" y="164"/>
                  <a:pt x="128" y="164"/>
                  <a:pt x="128" y="164"/>
                </a:cubicBezTo>
                <a:cubicBezTo>
                  <a:pt x="133" y="164"/>
                  <a:pt x="139" y="165"/>
                  <a:pt x="144" y="165"/>
                </a:cubicBezTo>
                <a:cubicBezTo>
                  <a:pt x="175" y="165"/>
                  <a:pt x="208" y="158"/>
                  <a:pt x="208" y="143"/>
                </a:cubicBezTo>
                <a:cubicBezTo>
                  <a:pt x="208" y="24"/>
                  <a:pt x="208" y="24"/>
                  <a:pt x="208" y="24"/>
                </a:cubicBezTo>
                <a:cubicBezTo>
                  <a:pt x="208" y="24"/>
                  <a:pt x="208" y="23"/>
                  <a:pt x="208" y="23"/>
                </a:cubicBezTo>
                <a:cubicBezTo>
                  <a:pt x="208" y="23"/>
                  <a:pt x="208" y="22"/>
                  <a:pt x="208" y="22"/>
                </a:cubicBezTo>
                <a:close/>
                <a:moveTo>
                  <a:pt x="200" y="118"/>
                </a:moveTo>
                <a:cubicBezTo>
                  <a:pt x="200" y="123"/>
                  <a:pt x="180" y="132"/>
                  <a:pt x="144" y="132"/>
                </a:cubicBezTo>
                <a:cubicBezTo>
                  <a:pt x="139" y="132"/>
                  <a:pt x="133" y="132"/>
                  <a:pt x="128" y="131"/>
                </a:cubicBezTo>
                <a:cubicBezTo>
                  <a:pt x="128" y="115"/>
                  <a:pt x="128" y="115"/>
                  <a:pt x="128" y="115"/>
                </a:cubicBezTo>
                <a:cubicBezTo>
                  <a:pt x="133" y="116"/>
                  <a:pt x="139" y="116"/>
                  <a:pt x="144" y="116"/>
                </a:cubicBezTo>
                <a:cubicBezTo>
                  <a:pt x="166" y="116"/>
                  <a:pt x="188" y="112"/>
                  <a:pt x="200" y="105"/>
                </a:cubicBezTo>
                <a:lnTo>
                  <a:pt x="200" y="118"/>
                </a:lnTo>
                <a:close/>
                <a:moveTo>
                  <a:pt x="120" y="138"/>
                </a:moveTo>
                <a:cubicBezTo>
                  <a:pt x="120" y="143"/>
                  <a:pt x="100" y="152"/>
                  <a:pt x="64" y="152"/>
                </a:cubicBezTo>
                <a:cubicBezTo>
                  <a:pt x="28" y="152"/>
                  <a:pt x="8" y="143"/>
                  <a:pt x="8" y="138"/>
                </a:cubicBezTo>
                <a:cubicBezTo>
                  <a:pt x="8" y="125"/>
                  <a:pt x="8" y="125"/>
                  <a:pt x="8" y="125"/>
                </a:cubicBezTo>
                <a:cubicBezTo>
                  <a:pt x="20" y="132"/>
                  <a:pt x="42" y="136"/>
                  <a:pt x="64" y="136"/>
                </a:cubicBezTo>
                <a:cubicBezTo>
                  <a:pt x="86" y="136"/>
                  <a:pt x="108" y="132"/>
                  <a:pt x="120" y="125"/>
                </a:cubicBezTo>
                <a:lnTo>
                  <a:pt x="120" y="138"/>
                </a:lnTo>
                <a:close/>
                <a:moveTo>
                  <a:pt x="8" y="149"/>
                </a:moveTo>
                <a:cubicBezTo>
                  <a:pt x="20" y="156"/>
                  <a:pt x="42" y="160"/>
                  <a:pt x="64" y="160"/>
                </a:cubicBezTo>
                <a:cubicBezTo>
                  <a:pt x="86" y="160"/>
                  <a:pt x="108" y="156"/>
                  <a:pt x="120" y="149"/>
                </a:cubicBezTo>
                <a:cubicBezTo>
                  <a:pt x="120" y="162"/>
                  <a:pt x="120" y="162"/>
                  <a:pt x="120" y="162"/>
                </a:cubicBezTo>
                <a:cubicBezTo>
                  <a:pt x="120" y="167"/>
                  <a:pt x="100" y="176"/>
                  <a:pt x="64" y="176"/>
                </a:cubicBezTo>
                <a:cubicBezTo>
                  <a:pt x="28" y="176"/>
                  <a:pt x="8" y="167"/>
                  <a:pt x="8" y="162"/>
                </a:cubicBezTo>
                <a:lnTo>
                  <a:pt x="8" y="149"/>
                </a:lnTo>
                <a:close/>
                <a:moveTo>
                  <a:pt x="200" y="70"/>
                </a:moveTo>
                <a:cubicBezTo>
                  <a:pt x="200" y="75"/>
                  <a:pt x="180" y="84"/>
                  <a:pt x="144" y="84"/>
                </a:cubicBezTo>
                <a:cubicBezTo>
                  <a:pt x="108" y="84"/>
                  <a:pt x="88" y="75"/>
                  <a:pt x="88" y="70"/>
                </a:cubicBezTo>
                <a:cubicBezTo>
                  <a:pt x="88" y="57"/>
                  <a:pt x="88" y="57"/>
                  <a:pt x="88" y="57"/>
                </a:cubicBezTo>
                <a:cubicBezTo>
                  <a:pt x="100" y="64"/>
                  <a:pt x="122" y="68"/>
                  <a:pt x="144" y="68"/>
                </a:cubicBezTo>
                <a:cubicBezTo>
                  <a:pt x="166" y="68"/>
                  <a:pt x="188" y="64"/>
                  <a:pt x="200" y="57"/>
                </a:cubicBezTo>
                <a:lnTo>
                  <a:pt x="200" y="70"/>
                </a:lnTo>
                <a:close/>
                <a:moveTo>
                  <a:pt x="200" y="46"/>
                </a:moveTo>
                <a:cubicBezTo>
                  <a:pt x="200" y="51"/>
                  <a:pt x="180" y="60"/>
                  <a:pt x="144" y="60"/>
                </a:cubicBezTo>
                <a:cubicBezTo>
                  <a:pt x="108" y="60"/>
                  <a:pt x="88" y="51"/>
                  <a:pt x="88" y="46"/>
                </a:cubicBezTo>
                <a:cubicBezTo>
                  <a:pt x="88" y="33"/>
                  <a:pt x="88" y="33"/>
                  <a:pt x="88" y="33"/>
                </a:cubicBezTo>
                <a:cubicBezTo>
                  <a:pt x="100" y="40"/>
                  <a:pt x="122" y="44"/>
                  <a:pt x="144" y="44"/>
                </a:cubicBezTo>
                <a:cubicBezTo>
                  <a:pt x="166" y="44"/>
                  <a:pt x="188" y="40"/>
                  <a:pt x="200" y="33"/>
                </a:cubicBezTo>
                <a:lnTo>
                  <a:pt x="200" y="46"/>
                </a:lnTo>
                <a:close/>
                <a:moveTo>
                  <a:pt x="144" y="8"/>
                </a:moveTo>
                <a:cubicBezTo>
                  <a:pt x="180" y="8"/>
                  <a:pt x="200" y="17"/>
                  <a:pt x="200" y="22"/>
                </a:cubicBezTo>
                <a:cubicBezTo>
                  <a:pt x="200" y="27"/>
                  <a:pt x="180" y="36"/>
                  <a:pt x="144" y="36"/>
                </a:cubicBezTo>
                <a:cubicBezTo>
                  <a:pt x="108" y="36"/>
                  <a:pt x="88" y="27"/>
                  <a:pt x="88" y="22"/>
                </a:cubicBezTo>
                <a:cubicBezTo>
                  <a:pt x="88" y="17"/>
                  <a:pt x="108" y="8"/>
                  <a:pt x="144" y="8"/>
                </a:cubicBezTo>
                <a:close/>
                <a:moveTo>
                  <a:pt x="88" y="81"/>
                </a:moveTo>
                <a:cubicBezTo>
                  <a:pt x="100" y="88"/>
                  <a:pt x="122" y="92"/>
                  <a:pt x="144" y="92"/>
                </a:cubicBezTo>
                <a:cubicBezTo>
                  <a:pt x="166" y="92"/>
                  <a:pt x="188" y="88"/>
                  <a:pt x="200" y="81"/>
                </a:cubicBezTo>
                <a:cubicBezTo>
                  <a:pt x="200" y="94"/>
                  <a:pt x="200" y="94"/>
                  <a:pt x="200" y="94"/>
                </a:cubicBezTo>
                <a:cubicBezTo>
                  <a:pt x="200" y="99"/>
                  <a:pt x="180" y="108"/>
                  <a:pt x="144" y="108"/>
                </a:cubicBezTo>
                <a:cubicBezTo>
                  <a:pt x="138" y="108"/>
                  <a:pt x="131" y="108"/>
                  <a:pt x="125" y="107"/>
                </a:cubicBezTo>
                <a:cubicBezTo>
                  <a:pt x="119" y="100"/>
                  <a:pt x="105" y="96"/>
                  <a:pt x="88" y="93"/>
                </a:cubicBezTo>
                <a:lnTo>
                  <a:pt x="88" y="81"/>
                </a:lnTo>
                <a:close/>
                <a:moveTo>
                  <a:pt x="64" y="100"/>
                </a:moveTo>
                <a:cubicBezTo>
                  <a:pt x="100" y="100"/>
                  <a:pt x="120" y="109"/>
                  <a:pt x="120" y="114"/>
                </a:cubicBezTo>
                <a:cubicBezTo>
                  <a:pt x="120" y="119"/>
                  <a:pt x="100" y="128"/>
                  <a:pt x="64" y="128"/>
                </a:cubicBezTo>
                <a:cubicBezTo>
                  <a:pt x="28" y="128"/>
                  <a:pt x="8" y="119"/>
                  <a:pt x="8" y="114"/>
                </a:cubicBezTo>
                <a:cubicBezTo>
                  <a:pt x="8" y="109"/>
                  <a:pt x="28" y="100"/>
                  <a:pt x="64" y="100"/>
                </a:cubicBezTo>
                <a:close/>
                <a:moveTo>
                  <a:pt x="64" y="201"/>
                </a:moveTo>
                <a:cubicBezTo>
                  <a:pt x="29" y="201"/>
                  <a:pt x="8" y="191"/>
                  <a:pt x="8" y="186"/>
                </a:cubicBezTo>
                <a:cubicBezTo>
                  <a:pt x="8" y="173"/>
                  <a:pt x="8" y="173"/>
                  <a:pt x="8" y="173"/>
                </a:cubicBezTo>
                <a:cubicBezTo>
                  <a:pt x="20" y="180"/>
                  <a:pt x="42" y="184"/>
                  <a:pt x="64" y="184"/>
                </a:cubicBezTo>
                <a:cubicBezTo>
                  <a:pt x="86" y="184"/>
                  <a:pt x="108" y="180"/>
                  <a:pt x="120" y="173"/>
                </a:cubicBezTo>
                <a:cubicBezTo>
                  <a:pt x="120" y="187"/>
                  <a:pt x="120" y="187"/>
                  <a:pt x="120" y="187"/>
                </a:cubicBezTo>
                <a:cubicBezTo>
                  <a:pt x="120" y="192"/>
                  <a:pt x="101" y="201"/>
                  <a:pt x="64" y="201"/>
                </a:cubicBezTo>
                <a:close/>
                <a:moveTo>
                  <a:pt x="144" y="157"/>
                </a:moveTo>
                <a:cubicBezTo>
                  <a:pt x="139" y="157"/>
                  <a:pt x="133" y="156"/>
                  <a:pt x="128" y="156"/>
                </a:cubicBezTo>
                <a:cubicBezTo>
                  <a:pt x="128" y="139"/>
                  <a:pt x="128" y="139"/>
                  <a:pt x="128" y="139"/>
                </a:cubicBezTo>
                <a:cubicBezTo>
                  <a:pt x="133" y="140"/>
                  <a:pt x="139" y="140"/>
                  <a:pt x="144" y="140"/>
                </a:cubicBezTo>
                <a:cubicBezTo>
                  <a:pt x="166" y="140"/>
                  <a:pt x="188" y="136"/>
                  <a:pt x="200" y="129"/>
                </a:cubicBezTo>
                <a:cubicBezTo>
                  <a:pt x="200" y="143"/>
                  <a:pt x="200" y="143"/>
                  <a:pt x="200" y="143"/>
                </a:cubicBezTo>
                <a:cubicBezTo>
                  <a:pt x="200" y="148"/>
                  <a:pt x="181" y="157"/>
                  <a:pt x="144" y="1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rgbClr val="FF0000"/>
              </a:solidFill>
            </a:endParaRP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5B6EB18B-4B4C-50A8-6BBC-0E5A38ECF071}"/>
              </a:ext>
            </a:extLst>
          </p:cNvPr>
          <p:cNvGrpSpPr>
            <a:grpSpLocks noChangeAspect="1"/>
          </p:cNvGrpSpPr>
          <p:nvPr/>
        </p:nvGrpSpPr>
        <p:grpSpPr>
          <a:xfrm>
            <a:off x="6703705" y="1780352"/>
            <a:ext cx="638847" cy="559673"/>
            <a:chOff x="6469240" y="2735589"/>
            <a:chExt cx="676370" cy="5925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9" name="Freeform 45">
              <a:extLst>
                <a:ext uri="{FF2B5EF4-FFF2-40B4-BE49-F238E27FC236}">
                  <a16:creationId xmlns:a16="http://schemas.microsoft.com/office/drawing/2014/main" id="{F73488B4-6F42-D46B-6A03-A85958061E2D}"/>
                </a:ext>
              </a:extLst>
            </p:cNvPr>
            <p:cNvSpPr>
              <a:spLocks noChangeAspect="1" noEditPoints="1"/>
            </p:cNvSpPr>
            <p:nvPr/>
          </p:nvSpPr>
          <p:spPr bwMode="gray">
            <a:xfrm>
              <a:off x="6469240" y="2735589"/>
              <a:ext cx="676370" cy="592546"/>
            </a:xfrm>
            <a:custGeom>
              <a:avLst/>
              <a:gdLst>
                <a:gd name="T0" fmla="*/ 0 w 328"/>
                <a:gd name="T1" fmla="*/ 286 h 286"/>
                <a:gd name="T2" fmla="*/ 0 w 328"/>
                <a:gd name="T3" fmla="*/ 0 h 286"/>
                <a:gd name="T4" fmla="*/ 35 w 328"/>
                <a:gd name="T5" fmla="*/ 0 h 286"/>
                <a:gd name="T6" fmla="*/ 35 w 328"/>
                <a:gd name="T7" fmla="*/ 15 h 286"/>
                <a:gd name="T8" fmla="*/ 75 w 328"/>
                <a:gd name="T9" fmla="*/ 45 h 286"/>
                <a:gd name="T10" fmla="*/ 98 w 328"/>
                <a:gd name="T11" fmla="*/ 15 h 286"/>
                <a:gd name="T12" fmla="*/ 98 w 328"/>
                <a:gd name="T13" fmla="*/ 0 h 286"/>
                <a:gd name="T14" fmla="*/ 230 w 328"/>
                <a:gd name="T15" fmla="*/ 0 h 286"/>
                <a:gd name="T16" fmla="*/ 230 w 328"/>
                <a:gd name="T17" fmla="*/ 14 h 286"/>
                <a:gd name="T18" fmla="*/ 253 w 328"/>
                <a:gd name="T19" fmla="*/ 45 h 286"/>
                <a:gd name="T20" fmla="*/ 294 w 328"/>
                <a:gd name="T21" fmla="*/ 16 h 286"/>
                <a:gd name="T22" fmla="*/ 294 w 328"/>
                <a:gd name="T23" fmla="*/ 0 h 286"/>
                <a:gd name="T24" fmla="*/ 328 w 328"/>
                <a:gd name="T25" fmla="*/ 0 h 286"/>
                <a:gd name="T26" fmla="*/ 328 w 328"/>
                <a:gd name="T27" fmla="*/ 286 h 286"/>
                <a:gd name="T28" fmla="*/ 0 w 328"/>
                <a:gd name="T29" fmla="*/ 286 h 286"/>
                <a:gd name="T30" fmla="*/ 32 w 328"/>
                <a:gd name="T31" fmla="*/ 77 h 286"/>
                <a:gd name="T32" fmla="*/ 32 w 328"/>
                <a:gd name="T33" fmla="*/ 254 h 286"/>
                <a:gd name="T34" fmla="*/ 296 w 328"/>
                <a:gd name="T35" fmla="*/ 254 h 286"/>
                <a:gd name="T36" fmla="*/ 296 w 328"/>
                <a:gd name="T37" fmla="*/ 77 h 286"/>
                <a:gd name="T38" fmla="*/ 32 w 328"/>
                <a:gd name="T39" fmla="*/ 77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8" h="286">
                  <a:moveTo>
                    <a:pt x="0" y="286"/>
                  </a:moveTo>
                  <a:cubicBezTo>
                    <a:pt x="0" y="191"/>
                    <a:pt x="0" y="96"/>
                    <a:pt x="0" y="0"/>
                  </a:cubicBezTo>
                  <a:cubicBezTo>
                    <a:pt x="11" y="0"/>
                    <a:pt x="23" y="0"/>
                    <a:pt x="35" y="0"/>
                  </a:cubicBezTo>
                  <a:cubicBezTo>
                    <a:pt x="35" y="5"/>
                    <a:pt x="34" y="10"/>
                    <a:pt x="35" y="15"/>
                  </a:cubicBezTo>
                  <a:cubicBezTo>
                    <a:pt x="35" y="36"/>
                    <a:pt x="55" y="51"/>
                    <a:pt x="75" y="45"/>
                  </a:cubicBezTo>
                  <a:cubicBezTo>
                    <a:pt x="89" y="42"/>
                    <a:pt x="98" y="29"/>
                    <a:pt x="98" y="15"/>
                  </a:cubicBezTo>
                  <a:cubicBezTo>
                    <a:pt x="98" y="10"/>
                    <a:pt x="98" y="5"/>
                    <a:pt x="98" y="0"/>
                  </a:cubicBezTo>
                  <a:cubicBezTo>
                    <a:pt x="142" y="0"/>
                    <a:pt x="186" y="0"/>
                    <a:pt x="230" y="0"/>
                  </a:cubicBezTo>
                  <a:cubicBezTo>
                    <a:pt x="230" y="5"/>
                    <a:pt x="230" y="9"/>
                    <a:pt x="230" y="14"/>
                  </a:cubicBezTo>
                  <a:cubicBezTo>
                    <a:pt x="231" y="29"/>
                    <a:pt x="240" y="41"/>
                    <a:pt x="253" y="45"/>
                  </a:cubicBezTo>
                  <a:cubicBezTo>
                    <a:pt x="273" y="51"/>
                    <a:pt x="293" y="37"/>
                    <a:pt x="294" y="16"/>
                  </a:cubicBezTo>
                  <a:cubicBezTo>
                    <a:pt x="294" y="11"/>
                    <a:pt x="294" y="6"/>
                    <a:pt x="294" y="0"/>
                  </a:cubicBezTo>
                  <a:cubicBezTo>
                    <a:pt x="306" y="0"/>
                    <a:pt x="317" y="0"/>
                    <a:pt x="328" y="0"/>
                  </a:cubicBezTo>
                  <a:cubicBezTo>
                    <a:pt x="328" y="95"/>
                    <a:pt x="328" y="190"/>
                    <a:pt x="328" y="286"/>
                  </a:cubicBezTo>
                  <a:cubicBezTo>
                    <a:pt x="219" y="286"/>
                    <a:pt x="109" y="286"/>
                    <a:pt x="0" y="286"/>
                  </a:cubicBezTo>
                  <a:close/>
                  <a:moveTo>
                    <a:pt x="32" y="77"/>
                  </a:moveTo>
                  <a:cubicBezTo>
                    <a:pt x="32" y="136"/>
                    <a:pt x="32" y="195"/>
                    <a:pt x="32" y="254"/>
                  </a:cubicBezTo>
                  <a:cubicBezTo>
                    <a:pt x="120" y="254"/>
                    <a:pt x="208" y="254"/>
                    <a:pt x="296" y="254"/>
                  </a:cubicBezTo>
                  <a:cubicBezTo>
                    <a:pt x="296" y="195"/>
                    <a:pt x="296" y="136"/>
                    <a:pt x="296" y="77"/>
                  </a:cubicBezTo>
                  <a:cubicBezTo>
                    <a:pt x="208" y="77"/>
                    <a:pt x="120" y="77"/>
                    <a:pt x="32" y="7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0" name="Freeform 160">
              <a:extLst>
                <a:ext uri="{FF2B5EF4-FFF2-40B4-BE49-F238E27FC236}">
                  <a16:creationId xmlns:a16="http://schemas.microsoft.com/office/drawing/2014/main" id="{E1CA5337-A25D-D336-798E-629089BE3037}"/>
                </a:ext>
              </a:extLst>
            </p:cNvPr>
            <p:cNvSpPr>
              <a:spLocks/>
            </p:cNvSpPr>
            <p:nvPr/>
          </p:nvSpPr>
          <p:spPr bwMode="gray">
            <a:xfrm>
              <a:off x="6777971" y="3033765"/>
              <a:ext cx="62860" cy="32284"/>
            </a:xfrm>
            <a:custGeom>
              <a:avLst/>
              <a:gdLst>
                <a:gd name="T0" fmla="*/ 140 w 140"/>
                <a:gd name="T1" fmla="*/ 36 h 72"/>
                <a:gd name="T2" fmla="*/ 88 w 140"/>
                <a:gd name="T3" fmla="*/ 0 h 72"/>
                <a:gd name="T4" fmla="*/ 88 w 140"/>
                <a:gd name="T5" fmla="*/ 32 h 72"/>
                <a:gd name="T6" fmla="*/ 4 w 140"/>
                <a:gd name="T7" fmla="*/ 32 h 72"/>
                <a:gd name="T8" fmla="*/ 0 w 140"/>
                <a:gd name="T9" fmla="*/ 36 h 72"/>
                <a:gd name="T10" fmla="*/ 4 w 140"/>
                <a:gd name="T11" fmla="*/ 40 h 72"/>
                <a:gd name="T12" fmla="*/ 88 w 140"/>
                <a:gd name="T13" fmla="*/ 40 h 72"/>
                <a:gd name="T14" fmla="*/ 88 w 140"/>
                <a:gd name="T15" fmla="*/ 72 h 72"/>
                <a:gd name="T16" fmla="*/ 140 w 140"/>
                <a:gd name="T17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72">
                  <a:moveTo>
                    <a:pt x="140" y="36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4"/>
                    <a:pt x="0" y="36"/>
                  </a:cubicBezTo>
                  <a:cubicBezTo>
                    <a:pt x="0" y="38"/>
                    <a:pt x="2" y="40"/>
                    <a:pt x="4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72"/>
                    <a:pt x="88" y="72"/>
                    <a:pt x="88" y="72"/>
                  </a:cubicBezTo>
                  <a:lnTo>
                    <a:pt x="140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1" name="METRO ICON - person 1">
              <a:extLst>
                <a:ext uri="{FF2B5EF4-FFF2-40B4-BE49-F238E27FC236}">
                  <a16:creationId xmlns:a16="http://schemas.microsoft.com/office/drawing/2014/main" id="{0C55AC91-19E3-74CF-8A6A-37DD151A0A6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578051" y="2989059"/>
              <a:ext cx="185145" cy="177545"/>
            </a:xfrm>
            <a:custGeom>
              <a:avLst/>
              <a:gdLst>
                <a:gd name="T0" fmla="*/ 295 w 377"/>
                <a:gd name="T1" fmla="*/ 269 h 361"/>
                <a:gd name="T2" fmla="*/ 230 w 377"/>
                <a:gd name="T3" fmla="*/ 204 h 361"/>
                <a:gd name="T4" fmla="*/ 251 w 377"/>
                <a:gd name="T5" fmla="*/ 155 h 361"/>
                <a:gd name="T6" fmla="*/ 270 w 377"/>
                <a:gd name="T7" fmla="*/ 121 h 361"/>
                <a:gd name="T8" fmla="*/ 263 w 377"/>
                <a:gd name="T9" fmla="*/ 104 h 361"/>
                <a:gd name="T10" fmla="*/ 268 w 377"/>
                <a:gd name="T11" fmla="*/ 68 h 361"/>
                <a:gd name="T12" fmla="*/ 188 w 377"/>
                <a:gd name="T13" fmla="*/ 0 h 361"/>
                <a:gd name="T14" fmla="*/ 108 w 377"/>
                <a:gd name="T15" fmla="*/ 68 h 361"/>
                <a:gd name="T16" fmla="*/ 114 w 377"/>
                <a:gd name="T17" fmla="*/ 104 h 361"/>
                <a:gd name="T18" fmla="*/ 106 w 377"/>
                <a:gd name="T19" fmla="*/ 121 h 361"/>
                <a:gd name="T20" fmla="*/ 125 w 377"/>
                <a:gd name="T21" fmla="*/ 155 h 361"/>
                <a:gd name="T22" fmla="*/ 147 w 377"/>
                <a:gd name="T23" fmla="*/ 204 h 361"/>
                <a:gd name="T24" fmla="*/ 81 w 377"/>
                <a:gd name="T25" fmla="*/ 269 h 361"/>
                <a:gd name="T26" fmla="*/ 0 w 377"/>
                <a:gd name="T27" fmla="*/ 318 h 361"/>
                <a:gd name="T28" fmla="*/ 0 w 377"/>
                <a:gd name="T29" fmla="*/ 361 h 361"/>
                <a:gd name="T30" fmla="*/ 377 w 377"/>
                <a:gd name="T31" fmla="*/ 361 h 361"/>
                <a:gd name="T32" fmla="*/ 377 w 377"/>
                <a:gd name="T33" fmla="*/ 318 h 361"/>
                <a:gd name="T34" fmla="*/ 295 w 377"/>
                <a:gd name="T35" fmla="*/ 269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7" h="361">
                  <a:moveTo>
                    <a:pt x="295" y="269"/>
                  </a:moveTo>
                  <a:cubicBezTo>
                    <a:pt x="245" y="251"/>
                    <a:pt x="230" y="236"/>
                    <a:pt x="230" y="204"/>
                  </a:cubicBezTo>
                  <a:cubicBezTo>
                    <a:pt x="230" y="184"/>
                    <a:pt x="245" y="191"/>
                    <a:pt x="251" y="155"/>
                  </a:cubicBezTo>
                  <a:cubicBezTo>
                    <a:pt x="254" y="140"/>
                    <a:pt x="267" y="154"/>
                    <a:pt x="270" y="121"/>
                  </a:cubicBezTo>
                  <a:cubicBezTo>
                    <a:pt x="270" y="107"/>
                    <a:pt x="263" y="104"/>
                    <a:pt x="263" y="104"/>
                  </a:cubicBezTo>
                  <a:cubicBezTo>
                    <a:pt x="263" y="104"/>
                    <a:pt x="266" y="84"/>
                    <a:pt x="268" y="68"/>
                  </a:cubicBezTo>
                  <a:cubicBezTo>
                    <a:pt x="270" y="49"/>
                    <a:pt x="257" y="0"/>
                    <a:pt x="188" y="0"/>
                  </a:cubicBezTo>
                  <a:cubicBezTo>
                    <a:pt x="120" y="0"/>
                    <a:pt x="107" y="49"/>
                    <a:pt x="108" y="68"/>
                  </a:cubicBezTo>
                  <a:cubicBezTo>
                    <a:pt x="110" y="84"/>
                    <a:pt x="114" y="104"/>
                    <a:pt x="114" y="104"/>
                  </a:cubicBezTo>
                  <a:cubicBezTo>
                    <a:pt x="114" y="104"/>
                    <a:pt x="106" y="107"/>
                    <a:pt x="106" y="121"/>
                  </a:cubicBezTo>
                  <a:cubicBezTo>
                    <a:pt x="109" y="154"/>
                    <a:pt x="122" y="140"/>
                    <a:pt x="125" y="155"/>
                  </a:cubicBezTo>
                  <a:cubicBezTo>
                    <a:pt x="132" y="191"/>
                    <a:pt x="147" y="184"/>
                    <a:pt x="147" y="204"/>
                  </a:cubicBezTo>
                  <a:cubicBezTo>
                    <a:pt x="147" y="236"/>
                    <a:pt x="131" y="251"/>
                    <a:pt x="81" y="269"/>
                  </a:cubicBezTo>
                  <a:cubicBezTo>
                    <a:pt x="32" y="287"/>
                    <a:pt x="0" y="306"/>
                    <a:pt x="0" y="318"/>
                  </a:cubicBezTo>
                  <a:cubicBezTo>
                    <a:pt x="0" y="331"/>
                    <a:pt x="0" y="361"/>
                    <a:pt x="0" y="361"/>
                  </a:cubicBezTo>
                  <a:cubicBezTo>
                    <a:pt x="377" y="361"/>
                    <a:pt x="377" y="361"/>
                    <a:pt x="377" y="361"/>
                  </a:cubicBezTo>
                  <a:cubicBezTo>
                    <a:pt x="377" y="361"/>
                    <a:pt x="377" y="331"/>
                    <a:pt x="377" y="318"/>
                  </a:cubicBezTo>
                  <a:cubicBezTo>
                    <a:pt x="377" y="306"/>
                    <a:pt x="344" y="287"/>
                    <a:pt x="295" y="269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" name="METRO ICON - person 1">
              <a:extLst>
                <a:ext uri="{FF2B5EF4-FFF2-40B4-BE49-F238E27FC236}">
                  <a16:creationId xmlns:a16="http://schemas.microsoft.com/office/drawing/2014/main" id="{B8826515-8AA1-9732-9423-2D403025C7E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821830" y="2991514"/>
              <a:ext cx="185145" cy="177545"/>
            </a:xfrm>
            <a:custGeom>
              <a:avLst/>
              <a:gdLst>
                <a:gd name="T0" fmla="*/ 295 w 377"/>
                <a:gd name="T1" fmla="*/ 269 h 361"/>
                <a:gd name="T2" fmla="*/ 230 w 377"/>
                <a:gd name="T3" fmla="*/ 204 h 361"/>
                <a:gd name="T4" fmla="*/ 251 w 377"/>
                <a:gd name="T5" fmla="*/ 155 h 361"/>
                <a:gd name="T6" fmla="*/ 270 w 377"/>
                <a:gd name="T7" fmla="*/ 121 h 361"/>
                <a:gd name="T8" fmla="*/ 263 w 377"/>
                <a:gd name="T9" fmla="*/ 104 h 361"/>
                <a:gd name="T10" fmla="*/ 268 w 377"/>
                <a:gd name="T11" fmla="*/ 68 h 361"/>
                <a:gd name="T12" fmla="*/ 188 w 377"/>
                <a:gd name="T13" fmla="*/ 0 h 361"/>
                <a:gd name="T14" fmla="*/ 108 w 377"/>
                <a:gd name="T15" fmla="*/ 68 h 361"/>
                <a:gd name="T16" fmla="*/ 114 w 377"/>
                <a:gd name="T17" fmla="*/ 104 h 361"/>
                <a:gd name="T18" fmla="*/ 106 w 377"/>
                <a:gd name="T19" fmla="*/ 121 h 361"/>
                <a:gd name="T20" fmla="*/ 125 w 377"/>
                <a:gd name="T21" fmla="*/ 155 h 361"/>
                <a:gd name="T22" fmla="*/ 147 w 377"/>
                <a:gd name="T23" fmla="*/ 204 h 361"/>
                <a:gd name="T24" fmla="*/ 81 w 377"/>
                <a:gd name="T25" fmla="*/ 269 h 361"/>
                <a:gd name="T26" fmla="*/ 0 w 377"/>
                <a:gd name="T27" fmla="*/ 318 h 361"/>
                <a:gd name="T28" fmla="*/ 0 w 377"/>
                <a:gd name="T29" fmla="*/ 361 h 361"/>
                <a:gd name="T30" fmla="*/ 377 w 377"/>
                <a:gd name="T31" fmla="*/ 361 h 361"/>
                <a:gd name="T32" fmla="*/ 377 w 377"/>
                <a:gd name="T33" fmla="*/ 318 h 361"/>
                <a:gd name="T34" fmla="*/ 295 w 377"/>
                <a:gd name="T35" fmla="*/ 269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7" h="361">
                  <a:moveTo>
                    <a:pt x="295" y="269"/>
                  </a:moveTo>
                  <a:cubicBezTo>
                    <a:pt x="245" y="251"/>
                    <a:pt x="230" y="236"/>
                    <a:pt x="230" y="204"/>
                  </a:cubicBezTo>
                  <a:cubicBezTo>
                    <a:pt x="230" y="184"/>
                    <a:pt x="245" y="191"/>
                    <a:pt x="251" y="155"/>
                  </a:cubicBezTo>
                  <a:cubicBezTo>
                    <a:pt x="254" y="140"/>
                    <a:pt x="267" y="154"/>
                    <a:pt x="270" y="121"/>
                  </a:cubicBezTo>
                  <a:cubicBezTo>
                    <a:pt x="270" y="107"/>
                    <a:pt x="263" y="104"/>
                    <a:pt x="263" y="104"/>
                  </a:cubicBezTo>
                  <a:cubicBezTo>
                    <a:pt x="263" y="104"/>
                    <a:pt x="266" y="84"/>
                    <a:pt x="268" y="68"/>
                  </a:cubicBezTo>
                  <a:cubicBezTo>
                    <a:pt x="270" y="49"/>
                    <a:pt x="257" y="0"/>
                    <a:pt x="188" y="0"/>
                  </a:cubicBezTo>
                  <a:cubicBezTo>
                    <a:pt x="120" y="0"/>
                    <a:pt x="107" y="49"/>
                    <a:pt x="108" y="68"/>
                  </a:cubicBezTo>
                  <a:cubicBezTo>
                    <a:pt x="110" y="84"/>
                    <a:pt x="114" y="104"/>
                    <a:pt x="114" y="104"/>
                  </a:cubicBezTo>
                  <a:cubicBezTo>
                    <a:pt x="114" y="104"/>
                    <a:pt x="106" y="107"/>
                    <a:pt x="106" y="121"/>
                  </a:cubicBezTo>
                  <a:cubicBezTo>
                    <a:pt x="109" y="154"/>
                    <a:pt x="122" y="140"/>
                    <a:pt x="125" y="155"/>
                  </a:cubicBezTo>
                  <a:cubicBezTo>
                    <a:pt x="132" y="191"/>
                    <a:pt x="147" y="184"/>
                    <a:pt x="147" y="204"/>
                  </a:cubicBezTo>
                  <a:cubicBezTo>
                    <a:pt x="147" y="236"/>
                    <a:pt x="131" y="251"/>
                    <a:pt x="81" y="269"/>
                  </a:cubicBezTo>
                  <a:cubicBezTo>
                    <a:pt x="32" y="287"/>
                    <a:pt x="0" y="306"/>
                    <a:pt x="0" y="318"/>
                  </a:cubicBezTo>
                  <a:cubicBezTo>
                    <a:pt x="0" y="331"/>
                    <a:pt x="0" y="361"/>
                    <a:pt x="0" y="361"/>
                  </a:cubicBezTo>
                  <a:cubicBezTo>
                    <a:pt x="377" y="361"/>
                    <a:pt x="377" y="361"/>
                    <a:pt x="377" y="361"/>
                  </a:cubicBezTo>
                  <a:cubicBezTo>
                    <a:pt x="377" y="361"/>
                    <a:pt x="377" y="331"/>
                    <a:pt x="377" y="318"/>
                  </a:cubicBezTo>
                  <a:cubicBezTo>
                    <a:pt x="377" y="306"/>
                    <a:pt x="344" y="287"/>
                    <a:pt x="295" y="269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3" name="Freeform 159">
              <a:extLst>
                <a:ext uri="{FF2B5EF4-FFF2-40B4-BE49-F238E27FC236}">
                  <a16:creationId xmlns:a16="http://schemas.microsoft.com/office/drawing/2014/main" id="{2D1C3609-C8F4-9DDF-27FB-45C62F028642}"/>
                </a:ext>
              </a:extLst>
            </p:cNvPr>
            <p:cNvSpPr>
              <a:spLocks/>
            </p:cNvSpPr>
            <p:nvPr/>
          </p:nvSpPr>
          <p:spPr bwMode="gray">
            <a:xfrm>
              <a:off x="6741767" y="3050443"/>
              <a:ext cx="62670" cy="32284"/>
            </a:xfrm>
            <a:custGeom>
              <a:avLst/>
              <a:gdLst>
                <a:gd name="T0" fmla="*/ 136 w 140"/>
                <a:gd name="T1" fmla="*/ 32 h 72"/>
                <a:gd name="T2" fmla="*/ 52 w 140"/>
                <a:gd name="T3" fmla="*/ 32 h 72"/>
                <a:gd name="T4" fmla="*/ 52 w 140"/>
                <a:gd name="T5" fmla="*/ 0 h 72"/>
                <a:gd name="T6" fmla="*/ 0 w 140"/>
                <a:gd name="T7" fmla="*/ 36 h 72"/>
                <a:gd name="T8" fmla="*/ 52 w 140"/>
                <a:gd name="T9" fmla="*/ 72 h 72"/>
                <a:gd name="T10" fmla="*/ 52 w 140"/>
                <a:gd name="T11" fmla="*/ 40 h 72"/>
                <a:gd name="T12" fmla="*/ 136 w 140"/>
                <a:gd name="T13" fmla="*/ 40 h 72"/>
                <a:gd name="T14" fmla="*/ 140 w 140"/>
                <a:gd name="T15" fmla="*/ 36 h 72"/>
                <a:gd name="T16" fmla="*/ 136 w 140"/>
                <a:gd name="T17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72">
                  <a:moveTo>
                    <a:pt x="136" y="32"/>
                  </a:moveTo>
                  <a:cubicBezTo>
                    <a:pt x="52" y="32"/>
                    <a:pt x="52" y="32"/>
                    <a:pt x="52" y="32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136" y="40"/>
                    <a:pt x="136" y="40"/>
                    <a:pt x="136" y="40"/>
                  </a:cubicBezTo>
                  <a:cubicBezTo>
                    <a:pt x="138" y="40"/>
                    <a:pt x="140" y="38"/>
                    <a:pt x="140" y="36"/>
                  </a:cubicBezTo>
                  <a:cubicBezTo>
                    <a:pt x="140" y="34"/>
                    <a:pt x="138" y="32"/>
                    <a:pt x="136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44" name="Rechteck 43">
            <a:extLst>
              <a:ext uri="{FF2B5EF4-FFF2-40B4-BE49-F238E27FC236}">
                <a16:creationId xmlns:a16="http://schemas.microsoft.com/office/drawing/2014/main" id="{319F011D-61E8-0CE7-B7A1-05AF0B52B7FD}"/>
              </a:ext>
            </a:extLst>
          </p:cNvPr>
          <p:cNvSpPr/>
          <p:nvPr/>
        </p:nvSpPr>
        <p:spPr>
          <a:xfrm>
            <a:off x="7522916" y="1780352"/>
            <a:ext cx="1170097" cy="332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25"/>
              </a:lnSpc>
            </a:pPr>
            <a:r>
              <a:rPr lang="de-DE" sz="22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1.100</a:t>
            </a:r>
            <a:endParaRPr lang="de-DE" sz="22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B8EDB444-353E-B61C-77C2-52AEA6CB3044}"/>
              </a:ext>
            </a:extLst>
          </p:cNvPr>
          <p:cNvSpPr/>
          <p:nvPr/>
        </p:nvSpPr>
        <p:spPr>
          <a:xfrm>
            <a:off x="5071943" y="2098449"/>
            <a:ext cx="1349528" cy="467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Seminare &amp; Workshops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64574896-1D45-7FB7-ED1F-A75F092ED1CA}"/>
              </a:ext>
            </a:extLst>
          </p:cNvPr>
          <p:cNvSpPr/>
          <p:nvPr/>
        </p:nvSpPr>
        <p:spPr>
          <a:xfrm>
            <a:off x="5109262" y="1791375"/>
            <a:ext cx="1170097" cy="332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25"/>
              </a:lnSpc>
            </a:pPr>
            <a:r>
              <a:rPr lang="de-DE" sz="22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1.700</a:t>
            </a:r>
            <a:endParaRPr lang="de-DE" sz="22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7" name="METRO ICON - calendar check">
            <a:extLst>
              <a:ext uri="{FF2B5EF4-FFF2-40B4-BE49-F238E27FC236}">
                <a16:creationId xmlns:a16="http://schemas.microsoft.com/office/drawing/2014/main" id="{9FC8F4E4-F997-438B-E291-674052E1BD2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330885" y="1706573"/>
            <a:ext cx="633035" cy="622206"/>
            <a:chOff x="11016877" y="5260371"/>
            <a:chExt cx="521996" cy="51307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41C5D63A-E793-B353-262F-EB39B200C39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1016877" y="5316140"/>
              <a:ext cx="521996" cy="457303"/>
            </a:xfrm>
            <a:custGeom>
              <a:avLst/>
              <a:gdLst>
                <a:gd name="T0" fmla="*/ 0 w 328"/>
                <a:gd name="T1" fmla="*/ 286 h 286"/>
                <a:gd name="T2" fmla="*/ 0 w 328"/>
                <a:gd name="T3" fmla="*/ 0 h 286"/>
                <a:gd name="T4" fmla="*/ 35 w 328"/>
                <a:gd name="T5" fmla="*/ 0 h 286"/>
                <a:gd name="T6" fmla="*/ 35 w 328"/>
                <a:gd name="T7" fmla="*/ 15 h 286"/>
                <a:gd name="T8" fmla="*/ 75 w 328"/>
                <a:gd name="T9" fmla="*/ 45 h 286"/>
                <a:gd name="T10" fmla="*/ 98 w 328"/>
                <a:gd name="T11" fmla="*/ 15 h 286"/>
                <a:gd name="T12" fmla="*/ 98 w 328"/>
                <a:gd name="T13" fmla="*/ 0 h 286"/>
                <a:gd name="T14" fmla="*/ 230 w 328"/>
                <a:gd name="T15" fmla="*/ 0 h 286"/>
                <a:gd name="T16" fmla="*/ 230 w 328"/>
                <a:gd name="T17" fmla="*/ 14 h 286"/>
                <a:gd name="T18" fmla="*/ 253 w 328"/>
                <a:gd name="T19" fmla="*/ 45 h 286"/>
                <a:gd name="T20" fmla="*/ 294 w 328"/>
                <a:gd name="T21" fmla="*/ 16 h 286"/>
                <a:gd name="T22" fmla="*/ 294 w 328"/>
                <a:gd name="T23" fmla="*/ 0 h 286"/>
                <a:gd name="T24" fmla="*/ 328 w 328"/>
                <a:gd name="T25" fmla="*/ 0 h 286"/>
                <a:gd name="T26" fmla="*/ 328 w 328"/>
                <a:gd name="T27" fmla="*/ 286 h 286"/>
                <a:gd name="T28" fmla="*/ 0 w 328"/>
                <a:gd name="T29" fmla="*/ 286 h 286"/>
                <a:gd name="T30" fmla="*/ 32 w 328"/>
                <a:gd name="T31" fmla="*/ 77 h 286"/>
                <a:gd name="T32" fmla="*/ 32 w 328"/>
                <a:gd name="T33" fmla="*/ 254 h 286"/>
                <a:gd name="T34" fmla="*/ 296 w 328"/>
                <a:gd name="T35" fmla="*/ 254 h 286"/>
                <a:gd name="T36" fmla="*/ 296 w 328"/>
                <a:gd name="T37" fmla="*/ 77 h 286"/>
                <a:gd name="T38" fmla="*/ 32 w 328"/>
                <a:gd name="T39" fmla="*/ 77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8" h="286">
                  <a:moveTo>
                    <a:pt x="0" y="286"/>
                  </a:moveTo>
                  <a:cubicBezTo>
                    <a:pt x="0" y="191"/>
                    <a:pt x="0" y="96"/>
                    <a:pt x="0" y="0"/>
                  </a:cubicBezTo>
                  <a:cubicBezTo>
                    <a:pt x="11" y="0"/>
                    <a:pt x="23" y="0"/>
                    <a:pt x="35" y="0"/>
                  </a:cubicBezTo>
                  <a:cubicBezTo>
                    <a:pt x="35" y="5"/>
                    <a:pt x="34" y="10"/>
                    <a:pt x="35" y="15"/>
                  </a:cubicBezTo>
                  <a:cubicBezTo>
                    <a:pt x="35" y="36"/>
                    <a:pt x="55" y="51"/>
                    <a:pt x="75" y="45"/>
                  </a:cubicBezTo>
                  <a:cubicBezTo>
                    <a:pt x="89" y="42"/>
                    <a:pt x="98" y="29"/>
                    <a:pt x="98" y="15"/>
                  </a:cubicBezTo>
                  <a:cubicBezTo>
                    <a:pt x="98" y="10"/>
                    <a:pt x="98" y="5"/>
                    <a:pt x="98" y="0"/>
                  </a:cubicBezTo>
                  <a:cubicBezTo>
                    <a:pt x="142" y="0"/>
                    <a:pt x="186" y="0"/>
                    <a:pt x="230" y="0"/>
                  </a:cubicBezTo>
                  <a:cubicBezTo>
                    <a:pt x="230" y="5"/>
                    <a:pt x="230" y="9"/>
                    <a:pt x="230" y="14"/>
                  </a:cubicBezTo>
                  <a:cubicBezTo>
                    <a:pt x="231" y="29"/>
                    <a:pt x="240" y="41"/>
                    <a:pt x="253" y="45"/>
                  </a:cubicBezTo>
                  <a:cubicBezTo>
                    <a:pt x="273" y="51"/>
                    <a:pt x="293" y="37"/>
                    <a:pt x="294" y="16"/>
                  </a:cubicBezTo>
                  <a:cubicBezTo>
                    <a:pt x="294" y="11"/>
                    <a:pt x="294" y="6"/>
                    <a:pt x="294" y="0"/>
                  </a:cubicBezTo>
                  <a:cubicBezTo>
                    <a:pt x="306" y="0"/>
                    <a:pt x="317" y="0"/>
                    <a:pt x="328" y="0"/>
                  </a:cubicBezTo>
                  <a:cubicBezTo>
                    <a:pt x="328" y="95"/>
                    <a:pt x="328" y="190"/>
                    <a:pt x="328" y="286"/>
                  </a:cubicBezTo>
                  <a:cubicBezTo>
                    <a:pt x="219" y="286"/>
                    <a:pt x="109" y="286"/>
                    <a:pt x="0" y="286"/>
                  </a:cubicBezTo>
                  <a:close/>
                  <a:moveTo>
                    <a:pt x="32" y="77"/>
                  </a:moveTo>
                  <a:cubicBezTo>
                    <a:pt x="32" y="136"/>
                    <a:pt x="32" y="195"/>
                    <a:pt x="32" y="254"/>
                  </a:cubicBezTo>
                  <a:cubicBezTo>
                    <a:pt x="120" y="254"/>
                    <a:pt x="208" y="254"/>
                    <a:pt x="296" y="254"/>
                  </a:cubicBezTo>
                  <a:cubicBezTo>
                    <a:pt x="296" y="195"/>
                    <a:pt x="296" y="136"/>
                    <a:pt x="296" y="77"/>
                  </a:cubicBezTo>
                  <a:cubicBezTo>
                    <a:pt x="208" y="77"/>
                    <a:pt x="120" y="77"/>
                    <a:pt x="32" y="7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CCD9E49C-483F-91C5-8B47-1B732FD2FD9C}"/>
                </a:ext>
              </a:extLst>
            </p:cNvPr>
            <p:cNvSpPr>
              <a:spLocks/>
            </p:cNvSpPr>
            <p:nvPr/>
          </p:nvSpPr>
          <p:spPr bwMode="gray">
            <a:xfrm>
              <a:off x="11411721" y="5260371"/>
              <a:ext cx="46846" cy="104845"/>
            </a:xfrm>
            <a:custGeom>
              <a:avLst/>
              <a:gdLst>
                <a:gd name="T0" fmla="*/ 29 w 29"/>
                <a:gd name="T1" fmla="*/ 33 h 66"/>
                <a:gd name="T2" fmla="*/ 29 w 29"/>
                <a:gd name="T3" fmla="*/ 50 h 66"/>
                <a:gd name="T4" fmla="*/ 14 w 29"/>
                <a:gd name="T5" fmla="*/ 66 h 66"/>
                <a:gd name="T6" fmla="*/ 0 w 29"/>
                <a:gd name="T7" fmla="*/ 50 h 66"/>
                <a:gd name="T8" fmla="*/ 0 w 29"/>
                <a:gd name="T9" fmla="*/ 16 h 66"/>
                <a:gd name="T10" fmla="*/ 14 w 29"/>
                <a:gd name="T11" fmla="*/ 0 h 66"/>
                <a:gd name="T12" fmla="*/ 29 w 29"/>
                <a:gd name="T13" fmla="*/ 16 h 66"/>
                <a:gd name="T14" fmla="*/ 29 w 29"/>
                <a:gd name="T1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66">
                  <a:moveTo>
                    <a:pt x="29" y="33"/>
                  </a:moveTo>
                  <a:cubicBezTo>
                    <a:pt x="29" y="39"/>
                    <a:pt x="29" y="45"/>
                    <a:pt x="29" y="50"/>
                  </a:cubicBezTo>
                  <a:cubicBezTo>
                    <a:pt x="29" y="59"/>
                    <a:pt x="23" y="65"/>
                    <a:pt x="14" y="66"/>
                  </a:cubicBezTo>
                  <a:cubicBezTo>
                    <a:pt x="6" y="66"/>
                    <a:pt x="0" y="60"/>
                    <a:pt x="0" y="50"/>
                  </a:cubicBezTo>
                  <a:cubicBezTo>
                    <a:pt x="0" y="39"/>
                    <a:pt x="0" y="27"/>
                    <a:pt x="0" y="16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9" y="7"/>
                    <a:pt x="29" y="16"/>
                  </a:cubicBezTo>
                  <a:cubicBezTo>
                    <a:pt x="29" y="22"/>
                    <a:pt x="29" y="28"/>
                    <a:pt x="29" y="3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A6457446-1A2A-13F7-F1A9-2403A3F70D27}"/>
                </a:ext>
              </a:extLst>
            </p:cNvPr>
            <p:cNvSpPr>
              <a:spLocks/>
            </p:cNvSpPr>
            <p:nvPr/>
          </p:nvSpPr>
          <p:spPr bwMode="gray">
            <a:xfrm>
              <a:off x="11099416" y="5260371"/>
              <a:ext cx="46846" cy="104845"/>
            </a:xfrm>
            <a:custGeom>
              <a:avLst/>
              <a:gdLst>
                <a:gd name="T0" fmla="*/ 29 w 29"/>
                <a:gd name="T1" fmla="*/ 33 h 66"/>
                <a:gd name="T2" fmla="*/ 29 w 29"/>
                <a:gd name="T3" fmla="*/ 51 h 66"/>
                <a:gd name="T4" fmla="*/ 14 w 29"/>
                <a:gd name="T5" fmla="*/ 66 h 66"/>
                <a:gd name="T6" fmla="*/ 0 w 29"/>
                <a:gd name="T7" fmla="*/ 51 h 66"/>
                <a:gd name="T8" fmla="*/ 0 w 29"/>
                <a:gd name="T9" fmla="*/ 15 h 66"/>
                <a:gd name="T10" fmla="*/ 14 w 29"/>
                <a:gd name="T11" fmla="*/ 0 h 66"/>
                <a:gd name="T12" fmla="*/ 29 w 29"/>
                <a:gd name="T13" fmla="*/ 15 h 66"/>
                <a:gd name="T14" fmla="*/ 29 w 29"/>
                <a:gd name="T1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66">
                  <a:moveTo>
                    <a:pt x="29" y="33"/>
                  </a:moveTo>
                  <a:cubicBezTo>
                    <a:pt x="29" y="39"/>
                    <a:pt x="29" y="45"/>
                    <a:pt x="29" y="51"/>
                  </a:cubicBezTo>
                  <a:cubicBezTo>
                    <a:pt x="29" y="59"/>
                    <a:pt x="23" y="66"/>
                    <a:pt x="14" y="66"/>
                  </a:cubicBezTo>
                  <a:cubicBezTo>
                    <a:pt x="6" y="66"/>
                    <a:pt x="0" y="59"/>
                    <a:pt x="0" y="51"/>
                  </a:cubicBezTo>
                  <a:cubicBezTo>
                    <a:pt x="0" y="39"/>
                    <a:pt x="0" y="27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9" y="6"/>
                    <a:pt x="29" y="15"/>
                  </a:cubicBezTo>
                  <a:cubicBezTo>
                    <a:pt x="29" y="21"/>
                    <a:pt x="29" y="27"/>
                    <a:pt x="29" y="3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1" name="Freeform 45">
              <a:extLst>
                <a:ext uri="{FF2B5EF4-FFF2-40B4-BE49-F238E27FC236}">
                  <a16:creationId xmlns:a16="http://schemas.microsoft.com/office/drawing/2014/main" id="{205FBD5B-BDC4-0C2A-39FC-B081D455993A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64107" y="5478984"/>
              <a:ext cx="236460" cy="202998"/>
            </a:xfrm>
            <a:custGeom>
              <a:avLst/>
              <a:gdLst>
                <a:gd name="T0" fmla="*/ 60 w 149"/>
                <a:gd name="T1" fmla="*/ 128 h 128"/>
                <a:gd name="T2" fmla="*/ 0 w 149"/>
                <a:gd name="T3" fmla="*/ 64 h 128"/>
                <a:gd name="T4" fmla="*/ 11 w 149"/>
                <a:gd name="T5" fmla="*/ 54 h 128"/>
                <a:gd name="T6" fmla="*/ 15 w 149"/>
                <a:gd name="T7" fmla="*/ 55 h 128"/>
                <a:gd name="T8" fmla="*/ 47 w 149"/>
                <a:gd name="T9" fmla="*/ 74 h 128"/>
                <a:gd name="T10" fmla="*/ 54 w 149"/>
                <a:gd name="T11" fmla="*/ 78 h 128"/>
                <a:gd name="T12" fmla="*/ 145 w 149"/>
                <a:gd name="T13" fmla="*/ 0 h 128"/>
                <a:gd name="T14" fmla="*/ 146 w 149"/>
                <a:gd name="T15" fmla="*/ 2 h 128"/>
                <a:gd name="T16" fmla="*/ 149 w 149"/>
                <a:gd name="T17" fmla="*/ 9 h 128"/>
                <a:gd name="T18" fmla="*/ 60 w 149"/>
                <a:gd name="T1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28">
                  <a:moveTo>
                    <a:pt x="60" y="128"/>
                  </a:moveTo>
                  <a:cubicBezTo>
                    <a:pt x="40" y="107"/>
                    <a:pt x="21" y="86"/>
                    <a:pt x="0" y="64"/>
                  </a:cubicBezTo>
                  <a:cubicBezTo>
                    <a:pt x="4" y="61"/>
                    <a:pt x="7" y="58"/>
                    <a:pt x="11" y="54"/>
                  </a:cubicBezTo>
                  <a:cubicBezTo>
                    <a:pt x="12" y="54"/>
                    <a:pt x="14" y="54"/>
                    <a:pt x="15" y="55"/>
                  </a:cubicBezTo>
                  <a:cubicBezTo>
                    <a:pt x="26" y="61"/>
                    <a:pt x="37" y="67"/>
                    <a:pt x="47" y="74"/>
                  </a:cubicBezTo>
                  <a:cubicBezTo>
                    <a:pt x="49" y="75"/>
                    <a:pt x="51" y="76"/>
                    <a:pt x="54" y="78"/>
                  </a:cubicBezTo>
                  <a:cubicBezTo>
                    <a:pt x="80" y="47"/>
                    <a:pt x="110" y="21"/>
                    <a:pt x="145" y="0"/>
                  </a:cubicBezTo>
                  <a:cubicBezTo>
                    <a:pt x="145" y="1"/>
                    <a:pt x="146" y="1"/>
                    <a:pt x="146" y="2"/>
                  </a:cubicBezTo>
                  <a:cubicBezTo>
                    <a:pt x="147" y="5"/>
                    <a:pt x="148" y="7"/>
                    <a:pt x="149" y="9"/>
                  </a:cubicBezTo>
                  <a:cubicBezTo>
                    <a:pt x="110" y="42"/>
                    <a:pt x="85" y="85"/>
                    <a:pt x="60" y="12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52" name="Textfeld 51">
            <a:extLst>
              <a:ext uri="{FF2B5EF4-FFF2-40B4-BE49-F238E27FC236}">
                <a16:creationId xmlns:a16="http://schemas.microsoft.com/office/drawing/2014/main" id="{43F057BC-CE5B-0A85-95D6-0BBCDF0C57CF}"/>
              </a:ext>
            </a:extLst>
          </p:cNvPr>
          <p:cNvSpPr txBox="1"/>
          <p:nvPr/>
        </p:nvSpPr>
        <p:spPr>
          <a:xfrm>
            <a:off x="230482" y="4051664"/>
            <a:ext cx="21547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SMILE / Uni Leipzig: 2006 – 12/2024</a:t>
            </a:r>
          </a:p>
        </p:txBody>
      </p:sp>
    </p:spTree>
    <p:extLst>
      <p:ext uri="{BB962C8B-B14F-4D97-AF65-F5344CB8AC3E}">
        <p14:creationId xmlns:p14="http://schemas.microsoft.com/office/powerpoint/2010/main" val="3102860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071514-B9A4-E33F-1979-9B17D4BEC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</p:spPr>
        <p:txBody>
          <a:bodyPr anchor="b">
            <a:normAutofit/>
          </a:bodyPr>
          <a:lstStyle/>
          <a:p>
            <a:r>
              <a:rPr lang="de-DE" dirty="0"/>
              <a:t>SMILE Ergebnisse im Überblick: 2006 – 2024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7172DF-51BB-5FDD-0CC9-02B9AAF7F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</a:rPr>
              <a:pPr>
                <a:spcAft>
                  <a:spcPts val="600"/>
                </a:spcAft>
                <a:defRPr/>
              </a:pPr>
              <a:t>7</a:t>
            </a:fld>
            <a:endParaRPr lang="de-DE" altLang="de-DE" sz="1000">
              <a:solidFill>
                <a:srgbClr val="D8413E"/>
              </a:solidFill>
            </a:endParaRP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6B9ADF59-2089-88AD-B6AA-3B0CCC030DCA}"/>
              </a:ext>
            </a:extLst>
          </p:cNvPr>
          <p:cNvGraphicFramePr/>
          <p:nvPr/>
        </p:nvGraphicFramePr>
        <p:xfrm>
          <a:off x="457200" y="1223492"/>
          <a:ext cx="8234363" cy="3379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23252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4C229-F6A8-5615-6B84-F76894390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D5E83BC-8826-55DD-8275-9C8862CD7E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836" y="1754940"/>
            <a:ext cx="1647870" cy="1099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EF699C-7159-EEF1-5139-49E0B7868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378" y="-18537"/>
            <a:ext cx="8234363" cy="758825"/>
          </a:xfrm>
        </p:spPr>
        <p:txBody>
          <a:bodyPr/>
          <a:lstStyle/>
          <a:p>
            <a:r>
              <a:rPr lang="de-DE" dirty="0"/>
              <a:t>Leipziger Gründungsnacht – Seid dabei!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29D1D3-640C-EC46-D56B-A5D1ED38B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7CC52D9-A6E5-1697-1D35-1D4A52A196B1}"/>
              </a:ext>
            </a:extLst>
          </p:cNvPr>
          <p:cNvSpPr txBox="1"/>
          <p:nvPr/>
        </p:nvSpPr>
        <p:spPr>
          <a:xfrm>
            <a:off x="2907997" y="4767676"/>
            <a:ext cx="3475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+mn-lt"/>
                <a:hlinkClick r:id="rId3"/>
              </a:rPr>
              <a:t>https://www.leipziger-gruendungsnacht.de/</a:t>
            </a:r>
            <a:endParaRPr lang="de-DE" sz="1200" dirty="0">
              <a:latin typeface="+mn-lt"/>
            </a:endParaRPr>
          </a:p>
        </p:txBody>
      </p:sp>
      <p:pic>
        <p:nvPicPr>
          <p:cNvPr id="6" name="Grafik 5" descr="Ein Bild, das Text, Screenshot, Website, Onlinewerbung enthält.&#10;&#10;KI-generierte Inhalte können fehlerhaft sein.">
            <a:extLst>
              <a:ext uri="{FF2B5EF4-FFF2-40B4-BE49-F238E27FC236}">
                <a16:creationId xmlns:a16="http://schemas.microsoft.com/office/drawing/2014/main" id="{FC75A7A9-F50C-A563-1D3A-ECA55AE93E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9014" y="1095885"/>
            <a:ext cx="4794986" cy="340144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0DA4E70-788F-104A-4E1A-981CEC6BD2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5957" y="2693231"/>
            <a:ext cx="2054956" cy="1099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 descr="Ein Bild, das Text, Person enthält.&#10;&#10;Automatisch generierte Beschreibung">
            <a:extLst>
              <a:ext uri="{FF2B5EF4-FFF2-40B4-BE49-F238E27FC236}">
                <a16:creationId xmlns:a16="http://schemas.microsoft.com/office/drawing/2014/main" id="{27FDC7B9-2460-7F4C-E0A9-68AE009FBD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1208" y="966069"/>
            <a:ext cx="1611863" cy="1074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 descr="Ein Bild, das Person, drinnen, Personen, Gruppe enthält.&#10;&#10;Automatisch generierte Beschreibung">
            <a:extLst>
              <a:ext uri="{FF2B5EF4-FFF2-40B4-BE49-F238E27FC236}">
                <a16:creationId xmlns:a16="http://schemas.microsoft.com/office/drawing/2014/main" id="{5FE06BAF-162A-45CC-EFF0-AE541C6020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1116" y="893105"/>
            <a:ext cx="1856234" cy="1237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76ED917-EAE5-92A5-FC31-F97A31702DE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8421" y="3282868"/>
            <a:ext cx="1925761" cy="136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981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42C57-4446-F1B5-DE9D-48C70CE7B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Gründungen aus der Universität Leipzig 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966D6D-0AEA-580F-F397-3E340E436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 descr="http://i7.tiermedizinportal.de/wp-content/uploads/2013/10/futalis-logo.jpg">
            <a:extLst>
              <a:ext uri="{FF2B5EF4-FFF2-40B4-BE49-F238E27FC236}">
                <a16:creationId xmlns:a16="http://schemas.microsoft.com/office/drawing/2014/main" id="{C1A5B11F-CB02-80EF-B5A6-3C262B8D78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355" y="2378856"/>
            <a:ext cx="1412733" cy="69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9FDAE64-EBCC-91FE-7474-95098C89F0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754" y="1173534"/>
            <a:ext cx="941822" cy="1004610"/>
          </a:xfrm>
          <a:prstGeom prst="rect">
            <a:avLst/>
          </a:prstGeom>
        </p:spPr>
      </p:pic>
      <p:pic>
        <p:nvPicPr>
          <p:cNvPr id="7" name="Picture 2" descr="Data Virtuality | High-Perfomance Data Virtualization">
            <a:extLst>
              <a:ext uri="{FF2B5EF4-FFF2-40B4-BE49-F238E27FC236}">
                <a16:creationId xmlns:a16="http://schemas.microsoft.com/office/drawing/2014/main" id="{160DB79F-9DE4-AA66-1EF9-B2775DFE1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31819" y="1398324"/>
            <a:ext cx="1648189" cy="50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0DA3B2-C5F7-5C9C-B18A-76F3480D1D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56" t="24364" r="13825" b="27570"/>
          <a:stretch/>
        </p:blipFill>
        <p:spPr>
          <a:xfrm>
            <a:off x="5492726" y="1394122"/>
            <a:ext cx="1727166" cy="5833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9ADDC4D-15D3-FA41-74CC-0C563338881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660" y="3199153"/>
            <a:ext cx="1883644" cy="40148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081CDBF5-34FE-7A05-5C12-1933BB45AECA}"/>
              </a:ext>
            </a:extLst>
          </p:cNvPr>
          <p:cNvGrpSpPr>
            <a:grpSpLocks noChangeAspect="1"/>
          </p:cNvGrpSpPr>
          <p:nvPr/>
        </p:nvGrpSpPr>
        <p:grpSpPr>
          <a:xfrm>
            <a:off x="1775463" y="1355320"/>
            <a:ext cx="1177278" cy="1252734"/>
            <a:chOff x="3392426" y="2204124"/>
            <a:chExt cx="1930101" cy="2273392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24212504-752C-EC98-C8A0-E67CC87BBE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92426" y="2204124"/>
              <a:ext cx="1515595" cy="2273392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AE7FACE0-2879-A42B-56F3-9158DD42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2935" y="3234970"/>
              <a:ext cx="419592" cy="672078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EE2ADAB5-0583-FDDB-E32B-558DAAC60DE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1257" y="3168350"/>
            <a:ext cx="1883643" cy="32978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A257F5C-314B-CC9A-F284-2DE4E763676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4910" y="4090440"/>
            <a:ext cx="1412732" cy="505758"/>
          </a:xfrm>
          <a:prstGeom prst="rect">
            <a:avLst/>
          </a:prstGeom>
        </p:spPr>
      </p:pic>
      <p:pic>
        <p:nvPicPr>
          <p:cNvPr id="15" name="Picture 4" descr="minimal invasive Archive - Phacon">
            <a:extLst>
              <a:ext uri="{FF2B5EF4-FFF2-40B4-BE49-F238E27FC236}">
                <a16:creationId xmlns:a16="http://schemas.microsoft.com/office/drawing/2014/main" id="{D127EDD5-B495-D2F9-2749-0750B8241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31819" y="4308146"/>
            <a:ext cx="1648190" cy="25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8E4AD37-7587-8538-C426-D2721A2702F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109" b="37730"/>
          <a:stretch/>
        </p:blipFill>
        <p:spPr>
          <a:xfrm>
            <a:off x="3447450" y="3662682"/>
            <a:ext cx="2119097" cy="3689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30C8DED-E22E-F172-B8E4-BB2647921D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677" y="2021357"/>
            <a:ext cx="1530462" cy="438733"/>
          </a:xfrm>
          <a:prstGeom prst="rect">
            <a:avLst/>
          </a:prstGeom>
        </p:spPr>
      </p:pic>
      <p:pic>
        <p:nvPicPr>
          <p:cNvPr id="18" name="Picture 8" descr="Lipsia Digital - Building 3D e.V.">
            <a:extLst>
              <a:ext uri="{FF2B5EF4-FFF2-40B4-BE49-F238E27FC236}">
                <a16:creationId xmlns:a16="http://schemas.microsoft.com/office/drawing/2014/main" id="{F6F1783D-3380-1FB4-E2FE-7376F1649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2759" y="2459540"/>
            <a:ext cx="1295006" cy="56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8FEC9FA-D653-4A81-9BC3-5AF4C8ADD68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2227" y="2091615"/>
            <a:ext cx="1925366" cy="574482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BF35332-CD38-C4D4-8655-570B2D09578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130" y="3881196"/>
            <a:ext cx="1530462" cy="43101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BB16E33-2CD9-CD7A-0B69-A37B98643BA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6027" y="2993725"/>
            <a:ext cx="1412732" cy="53958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387C6F9A-D3E4-C1EC-5103-28D0BFD7EB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3922" y="2897414"/>
            <a:ext cx="1508102" cy="54187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AB94CAF-D296-B932-AA21-C26D2AFFD4E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6851" y="2622560"/>
            <a:ext cx="1050753" cy="38209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31EDEC2-8456-65E3-EAAC-162D35D7C11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2024" y="3694088"/>
            <a:ext cx="1724063" cy="4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62743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sterfoliensatz_16zu9 [Schreibgeschützt]" id="{7A42E389-0188-42BC-9D61-E7EC701406CF}" vid="{07EE94A0-D2A2-4F67-BA73-4CB85A4C940B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usterfoliensatz_16zu9 [Schreibgeschützt]" id="{7A42E389-0188-42BC-9D61-E7EC701406CF}" vid="{A8C49219-4754-4BA8-90A5-9D14769AD8D1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 2007 - 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 2007 - 2010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2007 - 2010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Musterfoliensatz_16zu9</Template>
  <TotalTime>0</TotalTime>
  <Words>1746</Words>
  <Application>Microsoft Macintosh PowerPoint</Application>
  <PresentationFormat>Bildschirmpräsentation (16:9)</PresentationFormat>
  <Paragraphs>402</Paragraphs>
  <Slides>43</Slides>
  <Notes>11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43</vt:i4>
      </vt:variant>
    </vt:vector>
  </HeadingPairs>
  <TitlesOfParts>
    <vt:vector size="54" baseType="lpstr">
      <vt:lpstr>Aptos</vt:lpstr>
      <vt:lpstr>Arial</vt:lpstr>
      <vt:lpstr>Calibri</vt:lpstr>
      <vt:lpstr>Futura Book</vt:lpstr>
      <vt:lpstr>Helvetica</vt:lpstr>
      <vt:lpstr>Roboto</vt:lpstr>
      <vt:lpstr>Symbol</vt:lpstr>
      <vt:lpstr>Times New Roman</vt:lpstr>
      <vt:lpstr>Wingdings</vt:lpstr>
      <vt:lpstr>Master1_UniLeipzig_PPT Vorlage</vt:lpstr>
      <vt:lpstr>Master2_UniLeipzig_PPT Vorlage</vt:lpstr>
      <vt:lpstr>Von der Idee zur Gründung  07-SQM-60</vt:lpstr>
      <vt:lpstr>Eure Modulbetreuer</vt:lpstr>
      <vt:lpstr>Vorstellung  SEPT Kompetenzzentrum  und SMIle </vt:lpstr>
      <vt:lpstr>SEPT Kompetenzzentrum an der Universität Leipzig</vt:lpstr>
      <vt:lpstr>Das Angebot von SMILE</vt:lpstr>
      <vt:lpstr>SMILE - Ergebnisse im Überblick: 2006 – 2024</vt:lpstr>
      <vt:lpstr>SMILE Ergebnisse im Überblick: 2006 – 2024</vt:lpstr>
      <vt:lpstr>Leipziger Gründungsnacht – Seid dabei!</vt:lpstr>
      <vt:lpstr>Gründungen aus der Universität Leipzig </vt:lpstr>
      <vt:lpstr>SMILE Gründungs-Coaching im detail</vt:lpstr>
      <vt:lpstr>Accelerator Netzwerk Leipzig</vt:lpstr>
      <vt:lpstr>PowerPoint-Präsentation</vt:lpstr>
      <vt:lpstr>PowerPoint-Präsentation</vt:lpstr>
      <vt:lpstr>Von der idee zur Gründung  </vt:lpstr>
      <vt:lpstr>Modul: Lernziele </vt:lpstr>
      <vt:lpstr>Lernziele </vt:lpstr>
      <vt:lpstr>Modul: Seminarteil</vt:lpstr>
      <vt:lpstr>Modul: Übungsteil </vt:lpstr>
      <vt:lpstr>1st Entrepreneurial insights</vt:lpstr>
      <vt:lpstr>Moderator: Christian Albert Jacke </vt:lpstr>
      <vt:lpstr>Entrepreneur in Public services  </vt:lpstr>
      <vt:lpstr>PowerPoint-Präsentation</vt:lpstr>
      <vt:lpstr>Entrepreneur in Public services </vt:lpstr>
      <vt:lpstr>Artikel Leipziger Wirtschaftszeitung </vt:lpstr>
      <vt:lpstr>Programm</vt:lpstr>
      <vt:lpstr>Elke hannemann</vt:lpstr>
      <vt:lpstr>Petra wallasch </vt:lpstr>
      <vt:lpstr>Regeln für den hörsaal</vt:lpstr>
      <vt:lpstr>literaturempfehlungen</vt:lpstr>
      <vt:lpstr>Wie geht es weiter für Euch?</vt:lpstr>
      <vt:lpstr>Modul: Struktur </vt:lpstr>
      <vt:lpstr>Ideensammlung </vt:lpstr>
      <vt:lpstr>PowerPoint-Präsentation</vt:lpstr>
      <vt:lpstr>Business Model canvas</vt:lpstr>
      <vt:lpstr>Neun Bausteine</vt:lpstr>
      <vt:lpstr>Neun Bausteine</vt:lpstr>
      <vt:lpstr>Ein beispiel</vt:lpstr>
      <vt:lpstr>PowerPoint-Präsentation</vt:lpstr>
      <vt:lpstr>PowerPoint-Präsentation</vt:lpstr>
      <vt:lpstr>Hausaufgabe für die nächste Veranstaltung </vt:lpstr>
      <vt:lpstr>Filtern</vt:lpstr>
      <vt:lpstr>Filtern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Rechenschaft_Fachkräfteallianz_August 2022</dc:title>
  <dc:creator>Zander, Robert</dc:creator>
  <cp:lastModifiedBy>Köhler, Pauline</cp:lastModifiedBy>
  <cp:revision>235</cp:revision>
  <cp:lastPrinted>2017-09-28T12:33:25Z</cp:lastPrinted>
  <dcterms:created xsi:type="dcterms:W3CDTF">2019-08-30T11:35:24Z</dcterms:created>
  <dcterms:modified xsi:type="dcterms:W3CDTF">2025-04-07T15:21:39Z</dcterms:modified>
</cp:coreProperties>
</file>